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2" r:id="rId5"/>
  </p:sldMasterIdLst>
  <p:notesMasterIdLst>
    <p:notesMasterId r:id="rId39"/>
  </p:notesMasterIdLst>
  <p:handoutMasterIdLst>
    <p:handoutMasterId r:id="rId40"/>
  </p:handoutMasterIdLst>
  <p:sldIdLst>
    <p:sldId id="257" r:id="rId6"/>
    <p:sldId id="548" r:id="rId7"/>
    <p:sldId id="549" r:id="rId8"/>
    <p:sldId id="550" r:id="rId9"/>
    <p:sldId id="551" r:id="rId10"/>
    <p:sldId id="586" r:id="rId11"/>
    <p:sldId id="453" r:id="rId12"/>
    <p:sldId id="587" r:id="rId13"/>
    <p:sldId id="589" r:id="rId14"/>
    <p:sldId id="555" r:id="rId15"/>
    <p:sldId id="556" r:id="rId16"/>
    <p:sldId id="557" r:id="rId17"/>
    <p:sldId id="582" r:id="rId18"/>
    <p:sldId id="565" r:id="rId19"/>
    <p:sldId id="566" r:id="rId20"/>
    <p:sldId id="564" r:id="rId21"/>
    <p:sldId id="568" r:id="rId22"/>
    <p:sldId id="569" r:id="rId23"/>
    <p:sldId id="571" r:id="rId24"/>
    <p:sldId id="574" r:id="rId25"/>
    <p:sldId id="576" r:id="rId26"/>
    <p:sldId id="577" r:id="rId27"/>
    <p:sldId id="590" r:id="rId28"/>
    <p:sldId id="578" r:id="rId29"/>
    <p:sldId id="580" r:id="rId30"/>
    <p:sldId id="581" r:id="rId31"/>
    <p:sldId id="591" r:id="rId32"/>
    <p:sldId id="433" r:id="rId33"/>
    <p:sldId id="583" r:id="rId34"/>
    <p:sldId id="584" r:id="rId35"/>
    <p:sldId id="585" r:id="rId36"/>
    <p:sldId id="554" r:id="rId37"/>
    <p:sldId id="55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00"/>
    <a:srgbClr val="FFCCFF"/>
    <a:srgbClr val="D2A000"/>
    <a:srgbClr val="FFCCCC"/>
    <a:srgbClr val="FFCC99"/>
    <a:srgbClr val="FF00FF"/>
    <a:srgbClr val="CCEC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9B087-DA6C-410A-A713-38C3DD895B9E}" v="107" dt="2023-04-14T21:39:50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52" d="100"/>
          <a:sy n="52" d="100"/>
        </p:scale>
        <p:origin x="1628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53107-E9A2-B39F-9B57-08B7C4C63E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09753-C02B-4417-6D32-54634D5D9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27E79-BD9F-4CC6-9017-7062080725A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25735-B7B0-7897-13A9-465CC259CC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C9522-D4DF-DEF6-25BA-593D8610A6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18408-4775-4AAF-9611-DA141A85D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85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1DCC5-E219-4747-87E1-4248A804864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APS April Meeting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950A1-09E9-4C5D-840E-302F3FE95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210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0.2 % to match the </a:t>
            </a:r>
            <a:r>
              <a:rPr lang="en-US" dirty="0" err="1"/>
              <a:t>pereko</a:t>
            </a:r>
            <a:r>
              <a:rPr lang="en-US" dirty="0"/>
              <a:t> III precision and which would be pretty close. </a:t>
            </a:r>
          </a:p>
          <a:p>
            <a:r>
              <a:rPr lang="en-US" dirty="0"/>
              <a:t>ERROR BUDGET : in UCNA there was significant back-scattering. Need to model very precisely. </a:t>
            </a:r>
            <a:r>
              <a:rPr lang="en-US" dirty="0" err="1"/>
              <a:t>Aimining</a:t>
            </a:r>
            <a:r>
              <a:rPr lang="en-US" dirty="0"/>
              <a:t> for below 10% for the back-scattering correction.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8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have one set of measurements using 0.5 micron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38D3F-9DA1-2E3F-D498-3AB5142233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</p:spTree>
    <p:extLst>
      <p:ext uri="{BB962C8B-B14F-4D97-AF65-F5344CB8AC3E}">
        <p14:creationId xmlns:p14="http://schemas.microsoft.com/office/powerpoint/2010/main" val="1767081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B7A0C-E475-416D-9DF9-CAF52E5928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DED33-2B4B-24A5-2EE6-8AF55CBC1C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</p:spTree>
    <p:extLst>
      <p:ext uri="{BB962C8B-B14F-4D97-AF65-F5344CB8AC3E}">
        <p14:creationId xmlns:p14="http://schemas.microsoft.com/office/powerpoint/2010/main" val="166167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base setup </a:t>
            </a:r>
          </a:p>
          <a:p>
            <a:r>
              <a:rPr lang="en-US">
                <a:cs typeface="Calibri"/>
              </a:rPr>
              <a:t>Check how the magentic field lines would look like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B7A0C-E475-416D-9DF9-CAF52E5928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ABFD-0D8D-A565-043D-97C41E91F3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</p:spTree>
    <p:extLst>
      <p:ext uri="{BB962C8B-B14F-4D97-AF65-F5344CB8AC3E}">
        <p14:creationId xmlns:p14="http://schemas.microsoft.com/office/powerpoint/2010/main" val="284875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sixFsixfmaterial</a:t>
            </a:r>
            <a:r>
              <a:rPr lang="en-US" dirty="0"/>
              <a:t> </a:t>
            </a:r>
            <a:r>
              <a:rPr lang="en-US" dirty="0" err="1"/>
              <a:t>compositon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C6413-2AC9-53C5-06E8-E21FEC93C4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</p:spTree>
    <p:extLst>
      <p:ext uri="{BB962C8B-B14F-4D97-AF65-F5344CB8AC3E}">
        <p14:creationId xmlns:p14="http://schemas.microsoft.com/office/powerpoint/2010/main" val="255582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B7A0C-E475-416D-9DF9-CAF52E5928A2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1748-0F29-24C1-E16C-33ABB9163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</p:spTree>
    <p:extLst>
      <p:ext uri="{BB962C8B-B14F-4D97-AF65-F5344CB8AC3E}">
        <p14:creationId xmlns:p14="http://schemas.microsoft.com/office/powerpoint/2010/main" val="386953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number of decays</a:t>
            </a:r>
          </a:p>
          <a:p>
            <a:r>
              <a:rPr lang="en-US" dirty="0"/>
              <a:t>Can measure 500 decays per sec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Coupled directly to </a:t>
            </a:r>
            <a:r>
              <a:rPr lang="en-US" dirty="0" err="1"/>
              <a:t>multiscattering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Coupled directly to </a:t>
            </a:r>
            <a:r>
              <a:rPr lang="en-US" dirty="0" err="1"/>
              <a:t>multiscattering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small effects seek to measure below 10% precision levels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APS April Meeting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950A1-09E9-4C5D-840E-302F3FE954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5437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71600" y="453246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73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C377B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231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63" y="274638"/>
            <a:ext cx="6777435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364" y="1600200"/>
            <a:ext cx="6777435" cy="4974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31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647" y="274638"/>
            <a:ext cx="6820632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7126" y="1600200"/>
            <a:ext cx="31966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184" y="1600200"/>
            <a:ext cx="32006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937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203" y="274638"/>
            <a:ext cx="6725596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923" y="1535113"/>
            <a:ext cx="319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923" y="2174875"/>
            <a:ext cx="31927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84" y="1535113"/>
            <a:ext cx="3200616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84" y="2174875"/>
            <a:ext cx="32006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064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284" y="274638"/>
            <a:ext cx="6946286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4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7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65" y="273050"/>
            <a:ext cx="2160948" cy="13253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270" y="273050"/>
            <a:ext cx="4596299" cy="6241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9365" y="1598400"/>
            <a:ext cx="2160948" cy="4916160"/>
          </a:xfrm>
        </p:spPr>
        <p:txBody>
          <a:bodyPr/>
          <a:lstStyle>
            <a:lvl1pPr marL="0" indent="0">
              <a:buNone/>
              <a:defRPr sz="1400">
                <a:solidFill>
                  <a:srgbClr val="0C377B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33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32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3532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32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779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07" y="274638"/>
            <a:ext cx="8315292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506" y="1600200"/>
            <a:ext cx="8315294" cy="470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5464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69" y="274638"/>
            <a:ext cx="8470810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469" y="1600200"/>
            <a:ext cx="4112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821" y="1600200"/>
            <a:ext cx="415097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0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12637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71600" y="327966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7311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93" y="274638"/>
            <a:ext cx="8514006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41" y="1535113"/>
            <a:ext cx="410860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41" y="2174875"/>
            <a:ext cx="410860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020" y="1535113"/>
            <a:ext cx="410778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020" y="2174875"/>
            <a:ext cx="41077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803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71" y="274638"/>
            <a:ext cx="8648299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553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8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83" y="273050"/>
            <a:ext cx="2738772" cy="127876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026" y="273050"/>
            <a:ext cx="5477543" cy="60687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983" y="1598400"/>
            <a:ext cx="2738772" cy="4743360"/>
          </a:xfrm>
        </p:spPr>
        <p:txBody>
          <a:bodyPr/>
          <a:lstStyle>
            <a:lvl1pPr marL="0" indent="0">
              <a:buNone/>
              <a:defRPr sz="1400">
                <a:solidFill>
                  <a:srgbClr val="0C377B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602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074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0074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0074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69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07" y="274638"/>
            <a:ext cx="8315292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506" y="1600200"/>
            <a:ext cx="8315294" cy="470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728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69" y="274638"/>
            <a:ext cx="8470810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469" y="1600200"/>
            <a:ext cx="4112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821" y="1600200"/>
            <a:ext cx="415097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442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93" y="274638"/>
            <a:ext cx="8514006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41" y="1535113"/>
            <a:ext cx="410860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41" y="2174875"/>
            <a:ext cx="410860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020" y="1535113"/>
            <a:ext cx="410778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020" y="2174875"/>
            <a:ext cx="41077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578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71" y="274638"/>
            <a:ext cx="8648299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194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12637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71600" y="327966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82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983" y="273050"/>
            <a:ext cx="2738772" cy="127876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026" y="273050"/>
            <a:ext cx="5477543" cy="60687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983" y="1598400"/>
            <a:ext cx="2738772" cy="4743360"/>
          </a:xfrm>
        </p:spPr>
        <p:txBody>
          <a:bodyPr/>
          <a:lstStyle>
            <a:lvl1pPr marL="0" indent="0">
              <a:buNone/>
              <a:defRPr sz="1400">
                <a:solidFill>
                  <a:srgbClr val="0C377B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801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074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0074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0074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950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957" y="1551817"/>
            <a:ext cx="8364817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694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44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957" y="1551817"/>
            <a:ext cx="8364817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694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588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957" y="1551817"/>
            <a:ext cx="8364817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6946"/>
            <a:ext cx="6400800" cy="11063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100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167" y="274638"/>
            <a:ext cx="6820632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167" y="1600202"/>
            <a:ext cx="682063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677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87" y="274638"/>
            <a:ext cx="8341213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87" y="1600202"/>
            <a:ext cx="83412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084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87" y="274638"/>
            <a:ext cx="8341213" cy="1143000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87" y="1600202"/>
            <a:ext cx="8341213" cy="45259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4815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167" y="274638"/>
            <a:ext cx="6820632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308" y="1600202"/>
            <a:ext cx="8358492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1688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167" y="274638"/>
            <a:ext cx="6820632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308" y="1600202"/>
            <a:ext cx="8358492" cy="45259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74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093" y="274638"/>
            <a:ext cx="6927706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0557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87" y="274638"/>
            <a:ext cx="8341213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87" y="1600202"/>
            <a:ext cx="83412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300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87" y="274638"/>
            <a:ext cx="8341213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87" y="1600202"/>
            <a:ext cx="8341213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6524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64" y="274638"/>
            <a:ext cx="6734236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8508" y="1600202"/>
            <a:ext cx="3199851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184" y="1600202"/>
            <a:ext cx="320061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966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4971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397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897" y="274638"/>
            <a:ext cx="6956903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7602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897" y="283278"/>
            <a:ext cx="6956903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884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884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058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0651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500">
                <a:solidFill>
                  <a:srgbClr val="FFFFFF"/>
                </a:solidFill>
              </a:defRPr>
            </a:lvl3pPr>
            <a:lvl4pPr>
              <a:defRPr sz="1350">
                <a:solidFill>
                  <a:srgbClr val="FFFFFF"/>
                </a:solidFill>
              </a:defRPr>
            </a:lvl4pPr>
            <a:lvl5pPr>
              <a:defRPr sz="1350">
                <a:solidFill>
                  <a:srgbClr val="FFFFF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3458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64" y="274638"/>
            <a:ext cx="6734236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1201" y="1535113"/>
            <a:ext cx="3192799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accent4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1201" y="2174875"/>
            <a:ext cx="3192799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184" y="1535113"/>
            <a:ext cx="3200616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4A4D4D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184" y="2174875"/>
            <a:ext cx="3200616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710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896" y="274638"/>
            <a:ext cx="6956903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453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4A4D4D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4A4D4D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750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355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596" y="274638"/>
            <a:ext cx="6964203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4A4D4D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4A4D4D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2390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596" y="274638"/>
            <a:ext cx="6964203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FFFFFF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500">
                <a:solidFill>
                  <a:srgbClr val="FFFFFF"/>
                </a:solidFill>
              </a:defRPr>
            </a:lvl2pPr>
            <a:lvl3pPr>
              <a:defRPr sz="135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rgbClr val="FFFFFF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500">
                <a:solidFill>
                  <a:srgbClr val="FFFFFF"/>
                </a:solidFill>
              </a:defRPr>
            </a:lvl2pPr>
            <a:lvl3pPr>
              <a:defRPr sz="135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4259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accent4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accent4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1603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599" cy="1143000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 i="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940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005" y="274638"/>
            <a:ext cx="6768796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60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02" y="274638"/>
            <a:ext cx="8228898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8654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02" y="274638"/>
            <a:ext cx="8228898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8849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607" y="274638"/>
            <a:ext cx="7037194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8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596" y="274638"/>
            <a:ext cx="6964203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Avenir Next Regular"/>
                <a:cs typeface="Avenir Next Regular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3451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607" y="274638"/>
            <a:ext cx="7037194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40488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02" y="274638"/>
            <a:ext cx="8228898" cy="1143000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6367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02" y="274638"/>
            <a:ext cx="8228898" cy="1143000"/>
          </a:xfrm>
        </p:spPr>
        <p:txBody>
          <a:bodyPr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941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27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42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83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564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00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94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6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606" y="274638"/>
            <a:ext cx="7037194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2542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357" y="277132"/>
            <a:ext cx="239303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020" y="273050"/>
            <a:ext cx="4107780" cy="621559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1357" y="1439182"/>
            <a:ext cx="2393033" cy="5049458"/>
          </a:xfrm>
        </p:spPr>
        <p:txBody>
          <a:bodyPr/>
          <a:lstStyle>
            <a:lvl1pPr marL="0" indent="0">
              <a:buNone/>
              <a:defRPr sz="1050">
                <a:solidFill>
                  <a:schemeClr val="tx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6681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246127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9460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72272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9218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72272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4950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72272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1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500">
                <a:solidFill>
                  <a:srgbClr val="FFFFFF"/>
                </a:solidFill>
              </a:defRPr>
            </a:lvl4pPr>
            <a:lvl5pPr>
              <a:defRPr sz="1500">
                <a:solidFill>
                  <a:srgbClr val="FFFFFF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959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72272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2877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72272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1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500">
                <a:solidFill>
                  <a:srgbClr val="FFFFFF"/>
                </a:solidFill>
              </a:defRPr>
            </a:lvl4pPr>
            <a:lvl5pPr>
              <a:defRPr sz="1500">
                <a:solidFill>
                  <a:srgbClr val="FFFFFF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734322"/>
            <a:ext cx="3008313" cy="3391840"/>
          </a:xfrm>
        </p:spPr>
        <p:txBody>
          <a:bodyPr/>
          <a:lstStyle>
            <a:lvl1pPr marL="0" indent="0"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499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4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834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3488" y="5367338"/>
            <a:ext cx="5486400" cy="804862"/>
          </a:xfrm>
        </p:spPr>
        <p:txBody>
          <a:bodyPr/>
          <a:lstStyle>
            <a:lvl1pPr marL="0" indent="0">
              <a:buNone/>
              <a:defRPr sz="1050" b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4072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4000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305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45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5430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9745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9061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ndard-Slide-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 b="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06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ndard-Slide-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27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34322"/>
            <a:ext cx="3008313" cy="339184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3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73.xml"/><Relationship Id="rId47" Type="http://schemas.openxmlformats.org/officeDocument/2006/relationships/slideLayout" Target="../slideLayouts/slideLayout78.xml"/><Relationship Id="rId50" Type="http://schemas.openxmlformats.org/officeDocument/2006/relationships/slideLayout" Target="../slideLayouts/slideLayout81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45" Type="http://schemas.openxmlformats.org/officeDocument/2006/relationships/slideLayout" Target="../slideLayouts/slideLayout7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4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8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82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Relationship Id="rId4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7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4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0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8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venir Next Regular"/>
          <a:ea typeface="+mj-ea"/>
          <a:cs typeface="Avenir Next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ercury Display"/>
          <a:ea typeface="+mn-ea"/>
          <a:cs typeface="Mercury Display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ercury Display"/>
          <a:ea typeface="+mn-ea"/>
          <a:cs typeface="Mercury Display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ercury Display"/>
          <a:ea typeface="+mn-ea"/>
          <a:cs typeface="Mercury Display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ercury Display"/>
          <a:ea typeface="+mn-ea"/>
          <a:cs typeface="Mercury Display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ercury Display"/>
          <a:ea typeface="+mn-ea"/>
          <a:cs typeface="Mercury Display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0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</p:sldLayoutIdLst>
  <p:hf hdr="0" dt="0"/>
  <p:txStyles>
    <p:titleStyle>
      <a:lvl1pPr algn="ctr" defTabSz="342900" rtl="0" eaLnBrk="1" latinLnBrk="0" hangingPunct="1">
        <a:spcBef>
          <a:spcPct val="0"/>
        </a:spcBef>
        <a:buNone/>
        <a:defRPr sz="3300" b="1" kern="1200">
          <a:solidFill>
            <a:schemeClr val="tx1"/>
          </a:solidFill>
          <a:latin typeface="Avenir Next Regular"/>
          <a:ea typeface="+mj-ea"/>
          <a:cs typeface="Avenir Next Regula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ercury Display"/>
          <a:ea typeface="+mn-ea"/>
          <a:cs typeface="Mercury Display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0" i="0" kern="1200">
          <a:solidFill>
            <a:schemeClr val="tx1"/>
          </a:solidFill>
          <a:latin typeface="Mercury Display"/>
          <a:ea typeface="+mn-ea"/>
          <a:cs typeface="Mercury Display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Mercury Display"/>
          <a:ea typeface="+mn-ea"/>
          <a:cs typeface="Mercury Display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Mercury Display"/>
          <a:ea typeface="+mn-ea"/>
          <a:cs typeface="Mercury Display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Mercury Display"/>
          <a:ea typeface="+mn-ea"/>
          <a:cs typeface="Mercury Display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12" Type="http://schemas.microsoft.com/office/2017/06/relationships/model3d" Target="../media/model3d1.glb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320.png"/><Relationship Id="rId5" Type="http://schemas.openxmlformats.org/officeDocument/2006/relationships/image" Target="../media/image40.png"/><Relationship Id="rId10" Type="http://schemas.openxmlformats.org/officeDocument/2006/relationships/image" Target="../media/image310.png"/><Relationship Id="rId4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0.png"/><Relationship Id="rId11" Type="http://schemas.microsoft.com/office/2017/06/relationships/model3d" Target="../media/model3d1.glb"/><Relationship Id="rId5" Type="http://schemas.openxmlformats.org/officeDocument/2006/relationships/image" Target="../media/image34.sv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4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0.png"/><Relationship Id="rId11" Type="http://schemas.openxmlformats.org/officeDocument/2006/relationships/image" Target="../media/image46.png"/><Relationship Id="rId5" Type="http://schemas.openxmlformats.org/officeDocument/2006/relationships/image" Target="../media/image310.png"/><Relationship Id="rId10" Type="http://schemas.microsoft.com/office/2017/06/relationships/model3d" Target="../media/model3d1.glb"/><Relationship Id="rId4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microsoft.com/office/2017/06/relationships/model3d" Target="../media/model3d2.glb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7.gif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3.png"/><Relationship Id="rId7" Type="http://schemas.microsoft.com/office/2017/06/relationships/model3d" Target="../media/model3d1.glb"/><Relationship Id="rId12" Type="http://schemas.openxmlformats.org/officeDocument/2006/relationships/image" Target="../media/image7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0.png"/><Relationship Id="rId11" Type="http://schemas.openxmlformats.org/officeDocument/2006/relationships/image" Target="../media/image46.png"/><Relationship Id="rId5" Type="http://schemas.openxmlformats.org/officeDocument/2006/relationships/image" Target="../media/image310.png"/><Relationship Id="rId10" Type="http://schemas.openxmlformats.org/officeDocument/2006/relationships/image" Target="../media/image350.png"/><Relationship Id="rId4" Type="http://schemas.openxmlformats.org/officeDocument/2006/relationships/image" Target="../media/image34.sv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80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7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0.png"/><Relationship Id="rId11" Type="http://schemas.openxmlformats.org/officeDocument/2006/relationships/image" Target="../media/image46.png"/><Relationship Id="rId5" Type="http://schemas.openxmlformats.org/officeDocument/2006/relationships/image" Target="../media/image310.png"/><Relationship Id="rId10" Type="http://schemas.microsoft.com/office/2017/06/relationships/model3d" Target="../media/model3d1.glb"/><Relationship Id="rId4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microsoft.com/office/2017/06/relationships/model3d" Target="../media/model3d1.glb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5A6C-59ED-5553-B39F-0AAE5E2CA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83" y="1612637"/>
            <a:ext cx="8819535" cy="147002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 Simulations of Electron Detection Systematic Errors for a UCNA+ Experiment</a:t>
            </a:r>
            <a:endParaRPr lang="en-US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B97DD-0605-DC87-06CB-07F561E19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Rashika Gupta</a:t>
            </a:r>
          </a:p>
          <a:p>
            <a:r>
              <a:rPr 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Date : April 16, 2023</a:t>
            </a:r>
          </a:p>
          <a:p>
            <a:r>
              <a:rPr 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APS – April 2023 meet </a:t>
            </a:r>
          </a:p>
          <a:p>
            <a:r>
              <a:rPr 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email : </a:t>
            </a:r>
            <a:r>
              <a:rPr lang="en-US" sz="14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rashika.gupta@uky.du</a:t>
            </a:r>
            <a:endParaRPr lang="en-US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9CBA3-DE4B-EFFE-DB44-482906D50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8" t="5822" r="-6" b="21734"/>
          <a:stretch/>
        </p:blipFill>
        <p:spPr>
          <a:xfrm>
            <a:off x="0" y="6008728"/>
            <a:ext cx="2644877" cy="8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2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578927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225147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32035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9345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47410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73239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56031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63779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24133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875434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875434"/>
                <a:ext cx="885825" cy="264881"/>
              </a:xfrm>
              <a:prstGeom prst="rect">
                <a:avLst/>
              </a:prstGeom>
              <a:blipFill>
                <a:blip r:embed="rId2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8" y="2584691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679389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2" y="2510219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421166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343521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1" y="2271650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10" y="2188366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9983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418507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886955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886955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83453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834531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96934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637794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505525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151745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2469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32004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4007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65899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48690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56439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16793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802032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802032"/>
                <a:ext cx="885825" cy="264881"/>
              </a:xfrm>
              <a:prstGeom prst="rect">
                <a:avLst/>
              </a:prstGeom>
              <a:blipFill>
                <a:blip r:embed="rId7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4" y="2511289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605987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8" y="2436817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347764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270119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7" y="2198248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6" y="2114964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326431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34510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81355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813553"/>
                <a:ext cx="103630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761129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761129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623532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564392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71046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17266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1247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8556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6622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2451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5243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2991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334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blipFill>
                <a:blip r:embed="rId9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2" y="5076810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5171508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6" y="5002338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913285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835640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5" y="4763769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4" y="4680485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89195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10626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blipFill>
                <a:blip r:embed="rId10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blipFill>
                <a:blip r:embed="rId11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89053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29913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366696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65EFA402-E8D9-DE13-B3BF-C415021DD8E4}"/>
              </a:ext>
            </a:extLst>
          </p:cNvPr>
          <p:cNvSpPr/>
          <p:nvPr/>
        </p:nvSpPr>
        <p:spPr>
          <a:xfrm rot="5400000">
            <a:off x="278730" y="4945357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4B90CE0-AF76-D722-71C4-1990DE5EE2E3}"/>
              </a:ext>
            </a:extLst>
          </p:cNvPr>
          <p:cNvSpPr/>
          <p:nvPr/>
        </p:nvSpPr>
        <p:spPr>
          <a:xfrm rot="5400000">
            <a:off x="3890932" y="4923039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4048CCD7-CF51-C20C-C527-2DE3FFDB845A}"/>
              </a:ext>
            </a:extLst>
          </p:cNvPr>
          <p:cNvSpPr/>
          <p:nvPr/>
        </p:nvSpPr>
        <p:spPr>
          <a:xfrm rot="5400000">
            <a:off x="6505797" y="2366489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0338583"/>
                  </p:ext>
                </p:extLst>
              </p:nvPr>
            </p:nvGraphicFramePr>
            <p:xfrm rot="4919437">
              <a:off x="1040772" y="5048347"/>
              <a:ext cx="194794" cy="194794"/>
            </p:xfrm>
            <a:graphic>
              <a:graphicData uri="http://schemas.microsoft.com/office/drawing/2017/model3d">
                <am3d:model3d r:embed="rId12">
                  <am3d:spPr>
                    <a:xfrm rot="4919437">
                      <a:off x="0" y="0"/>
                      <a:ext cx="194794" cy="19479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84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4919437">
                <a:off x="1040772" y="5048347"/>
                <a:ext cx="194794" cy="194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883865"/>
                  </p:ext>
                </p:extLst>
              </p:nvPr>
            </p:nvGraphicFramePr>
            <p:xfrm rot="4919437">
              <a:off x="6770053" y="2281368"/>
              <a:ext cx="160239" cy="256263"/>
            </p:xfrm>
            <a:graphic>
              <a:graphicData uri="http://schemas.microsoft.com/office/drawing/2017/model3d">
                <am3d:model3d r:embed="rId12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919437">
                <a:off x="6770053" y="2281368"/>
                <a:ext cx="160239" cy="25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46889"/>
              <a:ext cx="160239" cy="256263"/>
            </p:xfrm>
            <a:graphic>
              <a:graphicData uri="http://schemas.microsoft.com/office/drawing/2017/model3d">
                <am3d:model3d r:embed="rId12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919437">
                <a:off x="4160341" y="4846889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42E0FFD-7A37-2375-CD7F-E0DA64CE5011}"/>
              </a:ext>
            </a:extLst>
          </p:cNvPr>
          <p:cNvSpPr/>
          <p:nvPr/>
        </p:nvSpPr>
        <p:spPr>
          <a:xfrm>
            <a:off x="871227" y="3946259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1BB71-CA15-031C-0F60-2DC90D617702}"/>
              </a:ext>
            </a:extLst>
          </p:cNvPr>
          <p:cNvSpPr/>
          <p:nvPr/>
        </p:nvSpPr>
        <p:spPr>
          <a:xfrm>
            <a:off x="5664500" y="3049098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BCA35-F193-4443-C0A2-3BF0A6136BBC}"/>
              </a:ext>
            </a:extLst>
          </p:cNvPr>
          <p:cNvSpPr/>
          <p:nvPr/>
        </p:nvSpPr>
        <p:spPr>
          <a:xfrm>
            <a:off x="3138675" y="5631521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3BB9D-0D7F-D275-7D43-65E5787F0BC7}"/>
              </a:ext>
            </a:extLst>
          </p:cNvPr>
          <p:cNvSpPr txBox="1"/>
          <p:nvPr/>
        </p:nvSpPr>
        <p:spPr>
          <a:xfrm>
            <a:off x="1135638" y="6054417"/>
            <a:ext cx="6872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Fig : Geant4 simulations representation for UCNA+ experiment when there are 0, 1 and 2 foils respectively  placed in front of the detector at +z direction with the source holder at the center made of mylar of thickness 0.5 micron.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E5295-4A7B-3559-599D-C2A8415D53C6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8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4B2DA-1C72-EEED-7038-0994941FECE2}"/>
              </a:ext>
            </a:extLst>
          </p:cNvPr>
          <p:cNvSpPr txBox="1"/>
          <p:nvPr/>
        </p:nvSpPr>
        <p:spPr>
          <a:xfrm>
            <a:off x="107745" y="23655"/>
            <a:ext cx="903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Different configurations for scattering measurements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AB6E3-6A55-FE51-0A1B-0FA3AE9A0CD5}"/>
              </a:ext>
            </a:extLst>
          </p:cNvPr>
          <p:cNvSpPr txBox="1"/>
          <p:nvPr/>
        </p:nvSpPr>
        <p:spPr>
          <a:xfrm>
            <a:off x="94300" y="426303"/>
            <a:ext cx="361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Endcap foils </a:t>
            </a:r>
          </a:p>
          <a:p>
            <a:r>
              <a:rPr lang="en-US" dirty="0"/>
              <a:t>		</a:t>
            </a:r>
            <a:r>
              <a:rPr lang="en-US" sz="1600" dirty="0">
                <a:latin typeface="Amasis MT Pro Medium" panose="02040604050005020304" pitchFamily="18" charset="0"/>
              </a:rPr>
              <a:t>- uniform field region</a:t>
            </a:r>
          </a:p>
          <a:p>
            <a:r>
              <a:rPr lang="en-US" sz="1600" dirty="0"/>
              <a:t>	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field expansion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FED67-4F5C-852D-5F29-E9DF52C21164}"/>
              </a:ext>
            </a:extLst>
          </p:cNvPr>
          <p:cNvSpPr txBox="1"/>
          <p:nvPr/>
        </p:nvSpPr>
        <p:spPr>
          <a:xfrm>
            <a:off x="4790188" y="405302"/>
            <a:ext cx="42909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Source holder foils </a:t>
            </a:r>
          </a:p>
          <a:p>
            <a:r>
              <a:rPr lang="en-US" dirty="0"/>
              <a:t>	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-  Mylar of 0.5-micron thickness</a:t>
            </a:r>
          </a:p>
          <a:p>
            <a:r>
              <a:rPr lang="en-US" sz="1600" dirty="0"/>
              <a:t>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6F-6F 0f 120 nm thickness,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Graphite</a:t>
            </a:r>
          </a:p>
        </p:txBody>
      </p:sp>
    </p:spTree>
    <p:extLst>
      <p:ext uri="{BB962C8B-B14F-4D97-AF65-F5344CB8AC3E}">
        <p14:creationId xmlns:p14="http://schemas.microsoft.com/office/powerpoint/2010/main" val="182802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491839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138059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23326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0636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38701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64530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47322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55070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1542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blipFill>
                <a:blip r:embed="rId3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28408" y="2497603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28409" y="2592301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37222" y="2423131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28409" y="2334078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28409" y="2256433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37221" y="2184562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2628410" y="2101278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1274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331419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blipFill>
                <a:blip r:embed="rId7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09846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550706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418437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064657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15986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23296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31361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57190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39982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4773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08084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blipFill>
                <a:blip r:embed="rId8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0284" y="2424201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0285" y="2518899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9098" y="2349729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0285" y="2260676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0285" y="2183031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9097" y="2111160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7280286" y="2027876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23934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258017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blipFill>
                <a:blip r:embed="rId7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536444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477304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71046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17266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1247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8556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6622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2451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5243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2991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334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blipFill>
                <a:blip r:embed="rId10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0572" y="5076810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0573" y="5171508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9386" y="5002338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0573" y="4913285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0573" y="4835640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9385" y="4763769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87775">
            <a:off x="4670574" y="4680485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89195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10626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blipFill>
                <a:blip r:embed="rId7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89053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29913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65EFA402-E8D9-DE13-B3BF-C415021DD8E4}"/>
              </a:ext>
            </a:extLst>
          </p:cNvPr>
          <p:cNvSpPr/>
          <p:nvPr/>
        </p:nvSpPr>
        <p:spPr>
          <a:xfrm rot="16200000" flipV="1">
            <a:off x="1891511" y="2327814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279608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/>
              <p:nvPr/>
            </p:nvGraphicFramePr>
            <p:xfrm rot="4919437">
              <a:off x="2118177" y="2267682"/>
              <a:ext cx="160239" cy="256263"/>
            </p:xfrm>
            <a:graphic>
              <a:graphicData uri="http://schemas.microsoft.com/office/drawing/2017/model3d">
                <am3d:model3d r:embed="rId11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4919437">
                <a:off x="2118177" y="2267682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ylinder 5">
            <a:extLst>
              <a:ext uri="{FF2B5EF4-FFF2-40B4-BE49-F238E27FC236}">
                <a16:creationId xmlns:a16="http://schemas.microsoft.com/office/drawing/2014/main" id="{4E175FED-C499-C301-58A2-5D665C2CC828}"/>
              </a:ext>
            </a:extLst>
          </p:cNvPr>
          <p:cNvSpPr/>
          <p:nvPr/>
        </p:nvSpPr>
        <p:spPr>
          <a:xfrm rot="16200000" flipV="1">
            <a:off x="6551560" y="2269112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/>
            </p:nvGraphicFramePr>
            <p:xfrm rot="4919437">
              <a:off x="6770053" y="2194280"/>
              <a:ext cx="160239" cy="256263"/>
            </p:xfrm>
            <a:graphic>
              <a:graphicData uri="http://schemas.microsoft.com/office/drawing/2017/model3d">
                <am3d:model3d r:embed="rId11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4919437">
                <a:off x="6770053" y="2194280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D169F935-F5EE-5CA0-899B-8925B945D46F}"/>
              </a:ext>
            </a:extLst>
          </p:cNvPr>
          <p:cNvSpPr/>
          <p:nvPr/>
        </p:nvSpPr>
        <p:spPr>
          <a:xfrm rot="16200000" flipV="1">
            <a:off x="3943089" y="4934441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46889"/>
              <a:ext cx="160239" cy="256263"/>
            </p:xfrm>
            <a:graphic>
              <a:graphicData uri="http://schemas.microsoft.com/office/drawing/2017/model3d">
                <am3d:model3d r:embed="rId11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4919437">
                <a:off x="4160341" y="4846889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590F8-F581-781A-F186-BB5E37712B3B}"/>
              </a:ext>
            </a:extLst>
          </p:cNvPr>
          <p:cNvSpPr/>
          <p:nvPr/>
        </p:nvSpPr>
        <p:spPr>
          <a:xfrm>
            <a:off x="1009812" y="3027845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20FD4-D39E-E9F9-0C48-8A16C7A20864}"/>
              </a:ext>
            </a:extLst>
          </p:cNvPr>
          <p:cNvSpPr/>
          <p:nvPr/>
        </p:nvSpPr>
        <p:spPr>
          <a:xfrm>
            <a:off x="5664500" y="2962010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B4FE1-6823-5B0E-E3BB-C34929BB29C7}"/>
              </a:ext>
            </a:extLst>
          </p:cNvPr>
          <p:cNvSpPr/>
          <p:nvPr/>
        </p:nvSpPr>
        <p:spPr>
          <a:xfrm>
            <a:off x="3138675" y="5631521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EEE21-5D1B-FAE5-8071-24B784F6CCC7}"/>
              </a:ext>
            </a:extLst>
          </p:cNvPr>
          <p:cNvSpPr txBox="1"/>
          <p:nvPr/>
        </p:nvSpPr>
        <p:spPr>
          <a:xfrm>
            <a:off x="1190729" y="6064485"/>
            <a:ext cx="68727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Fig : Geant4 simulations representation for UCNA+ experiment when there are 0, 1 and 2 foils respectively placed in front of the detector at +z direction. with the source holder at the center made of </a:t>
            </a:r>
            <a:r>
              <a:rPr lang="en-US" sz="1000" i="1" dirty="0" err="1">
                <a:solidFill>
                  <a:prstClr val="black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 of thickness 120 nm.</a:t>
            </a:r>
          </a:p>
          <a:p>
            <a:pPr algn="ctr" defTabSz="685800"/>
            <a:endParaRPr lang="en-US" sz="1000" i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AB9AF-1C17-5C1B-20D0-B63337E15D5F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9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D0408-3178-B7D9-0A3D-397157DA91D2}"/>
              </a:ext>
            </a:extLst>
          </p:cNvPr>
          <p:cNvSpPr txBox="1"/>
          <p:nvPr/>
        </p:nvSpPr>
        <p:spPr>
          <a:xfrm>
            <a:off x="107745" y="23655"/>
            <a:ext cx="903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Different configurations for scattering measurements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91196-786E-7EA3-65A0-75070F699BB0}"/>
              </a:ext>
            </a:extLst>
          </p:cNvPr>
          <p:cNvSpPr txBox="1"/>
          <p:nvPr/>
        </p:nvSpPr>
        <p:spPr>
          <a:xfrm>
            <a:off x="94300" y="426303"/>
            <a:ext cx="361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Endcap foils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</a:rPr>
              <a:t>- uniform field region</a:t>
            </a:r>
          </a:p>
          <a:p>
            <a:r>
              <a:rPr lang="en-US" sz="1600" dirty="0"/>
              <a:t>	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field expansion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AEA53-0C23-1A40-53E3-50D48186BE8A}"/>
              </a:ext>
            </a:extLst>
          </p:cNvPr>
          <p:cNvSpPr txBox="1"/>
          <p:nvPr/>
        </p:nvSpPr>
        <p:spPr>
          <a:xfrm>
            <a:off x="4790189" y="405302"/>
            <a:ext cx="4094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Source holder foils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Mylar of 0.5-micron thickness</a:t>
            </a:r>
          </a:p>
          <a:p>
            <a:r>
              <a:rPr lang="en-US" sz="1600" dirty="0"/>
              <a:t>	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-  6F-6F 0f 120 nm thickness</a:t>
            </a:r>
            <a:r>
              <a:rPr lang="en-US" sz="1600" dirty="0"/>
              <a:t>,</a:t>
            </a:r>
          </a:p>
          <a:p>
            <a:r>
              <a:rPr lang="en-US" sz="1600" dirty="0"/>
              <a:t>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Graphite</a:t>
            </a:r>
          </a:p>
        </p:txBody>
      </p:sp>
    </p:spTree>
    <p:extLst>
      <p:ext uri="{BB962C8B-B14F-4D97-AF65-F5344CB8AC3E}">
        <p14:creationId xmlns:p14="http://schemas.microsoft.com/office/powerpoint/2010/main" val="246685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491839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138059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23326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0636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38701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64530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47322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55070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1542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blipFill>
                <a:blip r:embed="rId2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8" y="2497603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592301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2" y="2423131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334078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256433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1" y="2184562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10" y="2101278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1274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331419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09846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550706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418437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064657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15986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23296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31361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57190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39982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4773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08084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blipFill>
                <a:blip r:embed="rId7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4" y="2424201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518899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8" y="2349729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260676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183031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7" y="2111160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6" y="2027876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23934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258017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536444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477304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71046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17266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1247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8556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6622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2451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5243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2991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334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blipFill>
                <a:blip r:embed="rId9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2" y="5076810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5171508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6" y="5002338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913285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835640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5" y="4763769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4" y="4680485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89195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10626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89053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29913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279608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65EFA402-E8D9-DE13-B3BF-C415021DD8E4}"/>
              </a:ext>
            </a:extLst>
          </p:cNvPr>
          <p:cNvSpPr/>
          <p:nvPr/>
        </p:nvSpPr>
        <p:spPr>
          <a:xfrm rot="5400000">
            <a:off x="1874065" y="2344001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4B90CE0-AF76-D722-71C4-1990DE5EE2E3}"/>
              </a:ext>
            </a:extLst>
          </p:cNvPr>
          <p:cNvSpPr/>
          <p:nvPr/>
        </p:nvSpPr>
        <p:spPr>
          <a:xfrm rot="5400000">
            <a:off x="3890932" y="4923039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4048CCD7-CF51-C20C-C527-2DE3FFDB845A}"/>
              </a:ext>
            </a:extLst>
          </p:cNvPr>
          <p:cNvSpPr/>
          <p:nvPr/>
        </p:nvSpPr>
        <p:spPr>
          <a:xfrm rot="5400000">
            <a:off x="6505797" y="2279401"/>
            <a:ext cx="462346" cy="89975"/>
          </a:xfrm>
          <a:prstGeom prst="can">
            <a:avLst/>
          </a:prstGeom>
          <a:solidFill>
            <a:srgbClr val="FFFF00"/>
          </a:solidFill>
          <a:ln>
            <a:solidFill>
              <a:srgbClr val="FFCCCC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/>
              <p:nvPr/>
            </p:nvGraphicFramePr>
            <p:xfrm rot="4919437">
              <a:off x="2118177" y="2267682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2118177" y="2267682"/>
                <a:ext cx="160239" cy="25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/>
            </p:nvGraphicFramePr>
            <p:xfrm rot="4919437">
              <a:off x="6770053" y="2194280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6770053" y="2194280"/>
                <a:ext cx="160239" cy="25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46889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4160341" y="4846889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42E0FFD-7A37-2375-CD7F-E0DA64CE5011}"/>
              </a:ext>
            </a:extLst>
          </p:cNvPr>
          <p:cNvSpPr/>
          <p:nvPr/>
        </p:nvSpPr>
        <p:spPr>
          <a:xfrm>
            <a:off x="1009812" y="3027845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1BB71-CA15-031C-0F60-2DC90D617702}"/>
              </a:ext>
            </a:extLst>
          </p:cNvPr>
          <p:cNvSpPr/>
          <p:nvPr/>
        </p:nvSpPr>
        <p:spPr>
          <a:xfrm>
            <a:off x="5664500" y="2962010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BCA35-F193-4443-C0A2-3BF0A6136BBC}"/>
              </a:ext>
            </a:extLst>
          </p:cNvPr>
          <p:cNvSpPr/>
          <p:nvPr/>
        </p:nvSpPr>
        <p:spPr>
          <a:xfrm>
            <a:off x="3138675" y="5631521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9010C2D-CF1F-6220-477E-4C08AB989E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9169" y="3392351"/>
            <a:ext cx="4181703" cy="29869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B697A82-094C-6E91-9FF8-79171CC188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7" y="532470"/>
            <a:ext cx="4323605" cy="3088289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412C37E6-E149-2A0B-12FD-029898FC50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1436" y="509890"/>
            <a:ext cx="4369959" cy="3121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C6332-B681-D868-7ED6-28A839CAE1A8}"/>
              </a:ext>
            </a:extLst>
          </p:cNvPr>
          <p:cNvSpPr txBox="1"/>
          <p:nvPr/>
        </p:nvSpPr>
        <p:spPr>
          <a:xfrm>
            <a:off x="389094" y="6158374"/>
            <a:ext cx="8021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Fig: The simulated spectra for electron conversion for  </a:t>
            </a:r>
            <a:r>
              <a:rPr lang="en-US" sz="1000" i="1" baseline="30000" dirty="0">
                <a:solidFill>
                  <a:prstClr val="black"/>
                </a:solidFill>
                <a:latin typeface="Times New Roman"/>
              </a:rPr>
              <a:t>113</a:t>
            </a:r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Sn with different foil configurations of 0,1,2 foils with the source holder made of mylar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95F50-EA0D-7971-EFF4-FBAB88734259}"/>
              </a:ext>
            </a:extLst>
          </p:cNvPr>
          <p:cNvSpPr/>
          <p:nvPr/>
        </p:nvSpPr>
        <p:spPr>
          <a:xfrm>
            <a:off x="1326188" y="833453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18773-BE0D-D27B-A1DC-29654E6306B0}"/>
              </a:ext>
            </a:extLst>
          </p:cNvPr>
          <p:cNvSpPr/>
          <p:nvPr/>
        </p:nvSpPr>
        <p:spPr>
          <a:xfrm>
            <a:off x="6021116" y="904920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1-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C7F3B-1B73-C0C0-8F02-85DC7131DD46}"/>
              </a:ext>
            </a:extLst>
          </p:cNvPr>
          <p:cNvSpPr/>
          <p:nvPr/>
        </p:nvSpPr>
        <p:spPr>
          <a:xfrm>
            <a:off x="3411756" y="3744486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07503-3C3F-73ED-B6A0-57230118441D}"/>
              </a:ext>
            </a:extLst>
          </p:cNvPr>
          <p:cNvSpPr txBox="1"/>
          <p:nvPr/>
        </p:nvSpPr>
        <p:spPr>
          <a:xfrm>
            <a:off x="42317" y="23739"/>
            <a:ext cx="92125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Geant4 simulations results for </a:t>
            </a:r>
            <a:r>
              <a:rPr lang="en-US" sz="2400" baseline="300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113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Sn electron conversion</a:t>
            </a:r>
          </a:p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Source holder : Mylar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 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1603522-903A-3480-917E-D6EE20FF2D02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10 	</a:t>
            </a:r>
          </a:p>
        </p:txBody>
      </p:sp>
    </p:spTree>
    <p:extLst>
      <p:ext uri="{BB962C8B-B14F-4D97-AF65-F5344CB8AC3E}">
        <p14:creationId xmlns:p14="http://schemas.microsoft.com/office/powerpoint/2010/main" val="244570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1429FEE0-41EB-7C6D-F2EB-5B71B6082F42}"/>
              </a:ext>
            </a:extLst>
          </p:cNvPr>
          <p:cNvSpPr/>
          <p:nvPr/>
        </p:nvSpPr>
        <p:spPr>
          <a:xfrm>
            <a:off x="2156511" y="966675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85E68916-D6EF-9ACD-93CC-92DF2B185E1D}"/>
              </a:ext>
            </a:extLst>
          </p:cNvPr>
          <p:cNvSpPr/>
          <p:nvPr/>
        </p:nvSpPr>
        <p:spPr>
          <a:xfrm>
            <a:off x="6200663" y="990487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phere">
                <a:extLst>
                  <a:ext uri="{FF2B5EF4-FFF2-40B4-BE49-F238E27FC236}">
                    <a16:creationId xmlns:a16="http://schemas.microsoft.com/office/drawing/2014/main" id="{2F7C9D1C-E733-CC5D-471E-5C18874314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7080" y="1660730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phere">
                <a:extLst>
                  <a:ext uri="{FF2B5EF4-FFF2-40B4-BE49-F238E27FC236}">
                    <a16:creationId xmlns:a16="http://schemas.microsoft.com/office/drawing/2014/main" id="{2F7C9D1C-E733-CC5D-471E-5C18874314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7080" y="1660730"/>
                <a:ext cx="187598" cy="1875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8F82C19C-1480-0EDA-D70F-60A1D28799DE}"/>
              </a:ext>
            </a:extLst>
          </p:cNvPr>
          <p:cNvSpPr/>
          <p:nvPr/>
        </p:nvSpPr>
        <p:spPr>
          <a:xfrm>
            <a:off x="6091696" y="1633516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phere">
                <a:extLst>
                  <a:ext uri="{FF2B5EF4-FFF2-40B4-BE49-F238E27FC236}">
                    <a16:creationId xmlns:a16="http://schemas.microsoft.com/office/drawing/2014/main" id="{3CDDF55D-30BC-93A9-C2C3-E06033B286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6472" y="1901553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phere">
                <a:extLst>
                  <a:ext uri="{FF2B5EF4-FFF2-40B4-BE49-F238E27FC236}">
                    <a16:creationId xmlns:a16="http://schemas.microsoft.com/office/drawing/2014/main" id="{3CDDF55D-30BC-93A9-C2C3-E06033B28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6472" y="1901553"/>
                <a:ext cx="187598" cy="18759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74B52094-76AB-F8CE-2C54-3A84FA98AB69}"/>
              </a:ext>
            </a:extLst>
          </p:cNvPr>
          <p:cNvSpPr/>
          <p:nvPr/>
        </p:nvSpPr>
        <p:spPr>
          <a:xfrm>
            <a:off x="2296439" y="1951902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6C9E9-C5C4-5338-A25A-6A345FC93747}"/>
              </a:ext>
            </a:extLst>
          </p:cNvPr>
          <p:cNvSpPr txBox="1"/>
          <p:nvPr/>
        </p:nvSpPr>
        <p:spPr>
          <a:xfrm>
            <a:off x="6690055" y="1695270"/>
            <a:ext cx="30126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masis MT Pro Medium" panose="02040604050005020304" pitchFamily="18" charset="0"/>
              </a:rPr>
              <a:t>TYPE 0 : </a:t>
            </a:r>
            <a:r>
              <a:rPr lang="en-US" sz="1350" i="1" dirty="0">
                <a:solidFill>
                  <a:schemeClr val="accent5"/>
                </a:solidFill>
                <a:latin typeface="Amasis MT Pro Medium" panose="02040604050005020304" pitchFamily="18" charset="0"/>
              </a:rPr>
              <a:t>Direct Events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974BA-BD1D-68BD-3816-AA068BBFB5CC}"/>
              </a:ext>
            </a:extLst>
          </p:cNvPr>
          <p:cNvSpPr txBox="1"/>
          <p:nvPr/>
        </p:nvSpPr>
        <p:spPr>
          <a:xfrm>
            <a:off x="6685697" y="2110398"/>
            <a:ext cx="30126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masis MT Pro Medium" panose="02040604050005020304" pitchFamily="18" charset="0"/>
              </a:rPr>
              <a:t>TYPE 1 : </a:t>
            </a:r>
            <a:r>
              <a:rPr lang="en-US" sz="1350" i="1" dirty="0">
                <a:solidFill>
                  <a:schemeClr val="accent5"/>
                </a:solidFill>
                <a:latin typeface="Amasis MT Pro Medium" panose="02040604050005020304" pitchFamily="18" charset="0"/>
              </a:rPr>
              <a:t>Backscattered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C2983-812C-7A40-84D0-BFA7CA2CD73B}"/>
              </a:ext>
            </a:extLst>
          </p:cNvPr>
          <p:cNvSpPr txBox="1"/>
          <p:nvPr/>
        </p:nvSpPr>
        <p:spPr>
          <a:xfrm>
            <a:off x="2545784" y="3377859"/>
            <a:ext cx="3681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Fig: Schematic representation of differentiating between possible types of events as the direct or back-scattered events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B5F472-496C-6308-4740-4737514ADEA5}"/>
              </a:ext>
            </a:extLst>
          </p:cNvPr>
          <p:cNvCxnSpPr>
            <a:cxnSpLocks/>
          </p:cNvCxnSpPr>
          <p:nvPr/>
        </p:nvCxnSpPr>
        <p:spPr>
          <a:xfrm>
            <a:off x="4278442" y="1754529"/>
            <a:ext cx="1813254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652FB-2D81-6A10-87CD-CE7F37DDC6CA}"/>
              </a:ext>
            </a:extLst>
          </p:cNvPr>
          <p:cNvCxnSpPr>
            <a:cxnSpLocks/>
          </p:cNvCxnSpPr>
          <p:nvPr/>
        </p:nvCxnSpPr>
        <p:spPr>
          <a:xfrm>
            <a:off x="4258090" y="2001023"/>
            <a:ext cx="1861265" cy="8389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4E6D08-41B0-37F2-05FA-6A51583C8EB6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365197" y="2131055"/>
            <a:ext cx="3827470" cy="562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Graphic 22" descr="Caret Right with solid fill">
            <a:extLst>
              <a:ext uri="{FF2B5EF4-FFF2-40B4-BE49-F238E27FC236}">
                <a16:creationId xmlns:a16="http://schemas.microsoft.com/office/drawing/2014/main" id="{A5FF4417-506B-2C92-E15F-A64F690EE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0002" y="1583964"/>
            <a:ext cx="342900" cy="342900"/>
          </a:xfrm>
          <a:prstGeom prst="rect">
            <a:avLst/>
          </a:prstGeom>
        </p:spPr>
      </p:pic>
      <p:pic>
        <p:nvPicPr>
          <p:cNvPr id="25" name="Graphic 24" descr="Caret Right with solid fill">
            <a:extLst>
              <a:ext uri="{FF2B5EF4-FFF2-40B4-BE49-F238E27FC236}">
                <a16:creationId xmlns:a16="http://schemas.microsoft.com/office/drawing/2014/main" id="{F329C9AE-AC67-3DF5-20AD-DEE6B126D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2839" y="1832092"/>
            <a:ext cx="342900" cy="342900"/>
          </a:xfrm>
          <a:prstGeom prst="rect">
            <a:avLst/>
          </a:prstGeom>
        </p:spPr>
      </p:pic>
      <p:pic>
        <p:nvPicPr>
          <p:cNvPr id="27" name="Graphic 26" descr="Caret Right with solid fill">
            <a:extLst>
              <a:ext uri="{FF2B5EF4-FFF2-40B4-BE49-F238E27FC236}">
                <a16:creationId xmlns:a16="http://schemas.microsoft.com/office/drawing/2014/main" id="{56648C90-DDA4-0862-3184-33150D833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767940" y="1995352"/>
            <a:ext cx="342900" cy="342900"/>
          </a:xfrm>
          <a:prstGeom prst="rect">
            <a:avLst/>
          </a:prstGeom>
        </p:spPr>
      </p:pic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FAB1BF00-3CC4-978F-4C15-49E8E6C9523F}"/>
              </a:ext>
            </a:extLst>
          </p:cNvPr>
          <p:cNvSpPr/>
          <p:nvPr/>
        </p:nvSpPr>
        <p:spPr>
          <a:xfrm>
            <a:off x="6119358" y="1925550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0BA0B3-A7C1-DC8C-BF1F-3B8F33400D2A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C261E-483B-267F-4981-4EB7F999ACE3}"/>
              </a:ext>
            </a:extLst>
          </p:cNvPr>
          <p:cNvSpPr txBox="1"/>
          <p:nvPr/>
        </p:nvSpPr>
        <p:spPr>
          <a:xfrm>
            <a:off x="5675973" y="2807573"/>
            <a:ext cx="12736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/>
              <a:t> Detector 1 </a:t>
            </a:r>
          </a:p>
          <a:p>
            <a:pPr algn="ctr"/>
            <a:r>
              <a:rPr lang="en-US" sz="1350"/>
              <a:t>(+z)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09E40D-0248-C01F-D497-F9781B3449E9}"/>
              </a:ext>
            </a:extLst>
          </p:cNvPr>
          <p:cNvSpPr txBox="1"/>
          <p:nvPr/>
        </p:nvSpPr>
        <p:spPr>
          <a:xfrm>
            <a:off x="1580931" y="2704332"/>
            <a:ext cx="12736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/>
              <a:t> Detector 2 </a:t>
            </a:r>
          </a:p>
          <a:p>
            <a:pPr algn="ctr"/>
            <a:r>
              <a:rPr lang="en-US" sz="1350"/>
              <a:t>(-z)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BB1AB-4129-E20D-0167-56D9AF46EB1C}"/>
              </a:ext>
            </a:extLst>
          </p:cNvPr>
          <p:cNvSpPr txBox="1"/>
          <p:nvPr/>
        </p:nvSpPr>
        <p:spPr>
          <a:xfrm>
            <a:off x="129522" y="5494920"/>
            <a:ext cx="6126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Observe how the reconstructed energy spectra changes by varying the energy threshold of the detector 1  from 10 keV to 100 keV in the step-size of 10 keV  for different geometries.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C99B1-7745-366E-B095-0235AFDBBFD9}"/>
              </a:ext>
            </a:extLst>
          </p:cNvPr>
          <p:cNvSpPr txBox="1"/>
          <p:nvPr/>
        </p:nvSpPr>
        <p:spPr>
          <a:xfrm>
            <a:off x="39101" y="104096"/>
            <a:ext cx="91734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Classification of events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pic>
        <p:nvPicPr>
          <p:cNvPr id="14" name="Picture 2" descr="[animate output image]">
            <a:extLst>
              <a:ext uri="{FF2B5EF4-FFF2-40B4-BE49-F238E27FC236}">
                <a16:creationId xmlns:a16="http://schemas.microsoft.com/office/drawing/2014/main" id="{6FC89D77-14BC-1BC2-13DC-38D6342B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1" y="755403"/>
            <a:ext cx="4937410" cy="440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[animate output image]">
            <a:extLst>
              <a:ext uri="{FF2B5EF4-FFF2-40B4-BE49-F238E27FC236}">
                <a16:creationId xmlns:a16="http://schemas.microsoft.com/office/drawing/2014/main" id="{0A8B47E1-9299-E31A-47F7-41F299FE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04" y="1043556"/>
            <a:ext cx="4887160" cy="424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7B29DE-0A21-4BEF-68AB-104F74085C72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11 	</a:t>
            </a:r>
          </a:p>
        </p:txBody>
      </p:sp>
    </p:spTree>
    <p:extLst>
      <p:ext uri="{BB962C8B-B14F-4D97-AF65-F5344CB8AC3E}">
        <p14:creationId xmlns:p14="http://schemas.microsoft.com/office/powerpoint/2010/main" val="163859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51BA0-1233-C3C4-460D-01B1649C2789}"/>
              </a:ext>
            </a:extLst>
          </p:cNvPr>
          <p:cNvSpPr txBox="1"/>
          <p:nvPr/>
        </p:nvSpPr>
        <p:spPr>
          <a:xfrm>
            <a:off x="0" y="198986"/>
            <a:ext cx="94154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UCNA+ simulation results for backscattering systematics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11FB2-D222-F448-7FDE-AEF4F6B6A220}"/>
              </a:ext>
            </a:extLst>
          </p:cNvPr>
          <p:cNvSpPr txBox="1"/>
          <p:nvPr/>
        </p:nvSpPr>
        <p:spPr>
          <a:xfrm>
            <a:off x="643310" y="2892106"/>
            <a:ext cx="7130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Change in ratios 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Pitch angle distribution for back-scattered events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Change in average energy deposition with time of flight</a:t>
            </a: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AA872-4AE5-C3CD-67ED-9208445CAC94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12 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1E648-91A1-101D-D3F4-5705F528135B}"/>
              </a:ext>
            </a:extLst>
          </p:cNvPr>
          <p:cNvSpPr txBox="1"/>
          <p:nvPr/>
        </p:nvSpPr>
        <p:spPr>
          <a:xfrm>
            <a:off x="435081" y="873095"/>
            <a:ext cx="3342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Geant4 Version :</a:t>
            </a:r>
          </a:p>
          <a:p>
            <a:r>
              <a:rPr lang="en-US" sz="1600" dirty="0"/>
              <a:t>Physics model : standard model </a:t>
            </a:r>
          </a:p>
        </p:txBody>
      </p:sp>
    </p:spTree>
    <p:extLst>
      <p:ext uri="{BB962C8B-B14F-4D97-AF65-F5344CB8AC3E}">
        <p14:creationId xmlns:p14="http://schemas.microsoft.com/office/powerpoint/2010/main" val="404818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07375-BBEA-99F4-2AED-FA72673C06A5}"/>
                  </a:ext>
                </a:extLst>
              </p:cNvPr>
              <p:cNvSpPr txBox="1"/>
              <p:nvPr/>
            </p:nvSpPr>
            <p:spPr>
              <a:xfrm>
                <a:off x="729574" y="3025304"/>
                <a:ext cx="7130478" cy="3965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latin typeface="Aldhabi" panose="01000000000000000000" pitchFamily="2" charset="-78"/>
                    <a:cs typeface="Aldhabi" panose="01000000000000000000" pitchFamily="2" charset="-78"/>
                  </a:rPr>
                  <a:t>Change in ratios as a function of threshold on detector</a:t>
                </a:r>
                <a:endParaRPr lang="en-US" sz="3600" b="1" dirty="0">
                  <a:latin typeface="Aldhabi" panose="01000000000000000000" pitchFamily="2" charset="-78"/>
                  <a:cs typeface="Aldhabi" panose="01000000000000000000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𝑻𝒚𝒑𝒆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𝒅𝒆𝒕𝒆𝒄𝒕𝒐𝒓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𝑻𝒚𝒑𝒆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𝒅𝒆𝒕𝒆𝒄𝒕𝒐𝒓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Aldhabi" panose="01000000000000000000" pitchFamily="2" charset="-78"/>
                  <a:cs typeface="Aldhabi" panose="01000000000000000000" pitchFamily="2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Pitch angle distribution for back-scattered events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Change in average energy deposition with time of flight</a:t>
                </a:r>
                <a:b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</a:br>
                <a:b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</a:br>
                <a:b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</a:br>
                <a:r>
                  <a:rPr lang="en-US" sz="3600" dirty="0">
                    <a:solidFill>
                      <a:schemeClr val="bg2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07375-BBEA-99F4-2AED-FA72673C0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4" y="3025304"/>
                <a:ext cx="7130478" cy="3965894"/>
              </a:xfrm>
              <a:prstGeom prst="rect">
                <a:avLst/>
              </a:prstGeom>
              <a:blipFill>
                <a:blip r:embed="rId2"/>
                <a:stretch>
                  <a:fillRect l="-2395" t="-2151" r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48C5E850-7A21-0508-61FB-C646B110449F}"/>
              </a:ext>
            </a:extLst>
          </p:cNvPr>
          <p:cNvSpPr/>
          <p:nvPr/>
        </p:nvSpPr>
        <p:spPr>
          <a:xfrm>
            <a:off x="6170939" y="843132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2219E699-C10A-D9F2-9B06-11AF5101CA9A}"/>
              </a:ext>
            </a:extLst>
          </p:cNvPr>
          <p:cNvSpPr/>
          <p:nvPr/>
        </p:nvSpPr>
        <p:spPr>
          <a:xfrm>
            <a:off x="7693704" y="843132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here">
                <a:extLst>
                  <a:ext uri="{FF2B5EF4-FFF2-40B4-BE49-F238E27FC236}">
                    <a16:creationId xmlns:a16="http://schemas.microsoft.com/office/drawing/2014/main" id="{24AC6F8F-364C-9D3A-E318-9F652037C2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0219046"/>
                  </p:ext>
                </p:extLst>
              </p:nvPr>
            </p:nvGraphicFramePr>
            <p:xfrm>
              <a:off x="6947241" y="1519261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here">
                <a:extLst>
                  <a:ext uri="{FF2B5EF4-FFF2-40B4-BE49-F238E27FC236}">
                    <a16:creationId xmlns:a16="http://schemas.microsoft.com/office/drawing/2014/main" id="{24AC6F8F-364C-9D3A-E318-9F652037C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7241" y="1519261"/>
                <a:ext cx="187598" cy="187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phere">
                <a:extLst>
                  <a:ext uri="{FF2B5EF4-FFF2-40B4-BE49-F238E27FC236}">
                    <a16:creationId xmlns:a16="http://schemas.microsoft.com/office/drawing/2014/main" id="{DA4A2959-FBD2-F472-1F4F-B87880BBE6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776445"/>
                  </p:ext>
                </p:extLst>
              </p:nvPr>
            </p:nvGraphicFramePr>
            <p:xfrm>
              <a:off x="6947241" y="1819753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phere">
                <a:extLst>
                  <a:ext uri="{FF2B5EF4-FFF2-40B4-BE49-F238E27FC236}">
                    <a16:creationId xmlns:a16="http://schemas.microsoft.com/office/drawing/2014/main" id="{DA4A2959-FBD2-F472-1F4F-B87880BBE6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7241" y="1819753"/>
                <a:ext cx="187598" cy="187598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29C62A-C35E-4CE5-898D-E447DD8E74F9}"/>
              </a:ext>
            </a:extLst>
          </p:cNvPr>
          <p:cNvCxnSpPr>
            <a:cxnSpLocks/>
          </p:cNvCxnSpPr>
          <p:nvPr/>
        </p:nvCxnSpPr>
        <p:spPr>
          <a:xfrm>
            <a:off x="7100515" y="1613060"/>
            <a:ext cx="67075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C56922-AEA1-EA1E-B3DF-39CFC236FF15}"/>
              </a:ext>
            </a:extLst>
          </p:cNvPr>
          <p:cNvCxnSpPr>
            <a:cxnSpLocks/>
          </p:cNvCxnSpPr>
          <p:nvPr/>
        </p:nvCxnSpPr>
        <p:spPr>
          <a:xfrm>
            <a:off x="7041040" y="1935813"/>
            <a:ext cx="652664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228AA-60D2-73CD-6202-C120D2A3B693}"/>
              </a:ext>
            </a:extLst>
          </p:cNvPr>
          <p:cNvCxnSpPr>
            <a:cxnSpLocks/>
          </p:cNvCxnSpPr>
          <p:nvPr/>
        </p:nvCxnSpPr>
        <p:spPr>
          <a:xfrm flipV="1">
            <a:off x="6275501" y="2021960"/>
            <a:ext cx="1463962" cy="1833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phic 11" descr="Caret Right with solid fill">
            <a:extLst>
              <a:ext uri="{FF2B5EF4-FFF2-40B4-BE49-F238E27FC236}">
                <a16:creationId xmlns:a16="http://schemas.microsoft.com/office/drawing/2014/main" id="{58FD8207-E30E-47AC-3B65-E490F11B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073" y="1459535"/>
            <a:ext cx="342900" cy="342900"/>
          </a:xfrm>
          <a:prstGeom prst="rect">
            <a:avLst/>
          </a:prstGeom>
        </p:spPr>
      </p:pic>
      <p:pic>
        <p:nvPicPr>
          <p:cNvPr id="13" name="Graphic 12" descr="Caret Right with solid fill">
            <a:extLst>
              <a:ext uri="{FF2B5EF4-FFF2-40B4-BE49-F238E27FC236}">
                <a16:creationId xmlns:a16="http://schemas.microsoft.com/office/drawing/2014/main" id="{47DF8013-E467-89FE-ED18-8F9C0AFB2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9466" y="1762583"/>
            <a:ext cx="342900" cy="342900"/>
          </a:xfrm>
          <a:prstGeom prst="rect">
            <a:avLst/>
          </a:prstGeom>
        </p:spPr>
      </p:pic>
      <p:pic>
        <p:nvPicPr>
          <p:cNvPr id="14" name="Graphic 13" descr="Caret Right with solid fill">
            <a:extLst>
              <a:ext uri="{FF2B5EF4-FFF2-40B4-BE49-F238E27FC236}">
                <a16:creationId xmlns:a16="http://schemas.microsoft.com/office/drawing/2014/main" id="{09972261-9C1B-4A16-6770-88E5E5C0C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534000" y="1868841"/>
            <a:ext cx="342900" cy="342900"/>
          </a:xfrm>
          <a:prstGeom prst="rect">
            <a:avLst/>
          </a:prstGeom>
        </p:spPr>
      </p:pic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462B914F-365A-37C0-698E-4F487B65A175}"/>
              </a:ext>
            </a:extLst>
          </p:cNvPr>
          <p:cNvSpPr/>
          <p:nvPr/>
        </p:nvSpPr>
        <p:spPr>
          <a:xfrm>
            <a:off x="6224326" y="1919277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9D30F-0226-514B-0CBD-3E133C8EC78F}"/>
              </a:ext>
            </a:extLst>
          </p:cNvPr>
          <p:cNvSpPr txBox="1"/>
          <p:nvPr/>
        </p:nvSpPr>
        <p:spPr>
          <a:xfrm>
            <a:off x="7134839" y="2426455"/>
            <a:ext cx="1273628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 </a:t>
            </a:r>
            <a:r>
              <a:rPr lang="en-US" sz="1200" dirty="0"/>
              <a:t>Detector 1 </a:t>
            </a:r>
          </a:p>
          <a:p>
            <a:pPr algn="ctr"/>
            <a:r>
              <a:rPr lang="en-US" sz="1200" dirty="0"/>
              <a:t>(+z)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FD63CB-9278-9B70-54B5-471B30F2A705}"/>
              </a:ext>
            </a:extLst>
          </p:cNvPr>
          <p:cNvSpPr txBox="1"/>
          <p:nvPr/>
        </p:nvSpPr>
        <p:spPr>
          <a:xfrm>
            <a:off x="5655695" y="2467015"/>
            <a:ext cx="1273628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 </a:t>
            </a:r>
            <a:r>
              <a:rPr lang="en-US" sz="1200" dirty="0"/>
              <a:t>Detector 2 </a:t>
            </a:r>
          </a:p>
          <a:p>
            <a:pPr algn="ctr"/>
            <a:r>
              <a:rPr lang="en-US" sz="1200" dirty="0"/>
              <a:t>(-z) 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A32EC388-8E87-C65F-0CF2-8490F75A587E}"/>
              </a:ext>
            </a:extLst>
          </p:cNvPr>
          <p:cNvSpPr/>
          <p:nvPr/>
        </p:nvSpPr>
        <p:spPr>
          <a:xfrm>
            <a:off x="7693704" y="1479047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8642CDE7-CC71-D9AC-EC96-45A9041AFC9C}"/>
              </a:ext>
            </a:extLst>
          </p:cNvPr>
          <p:cNvSpPr/>
          <p:nvPr/>
        </p:nvSpPr>
        <p:spPr>
          <a:xfrm>
            <a:off x="7680660" y="1855087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E98B8-3C70-558B-FEBD-22EE7023CED2}"/>
              </a:ext>
            </a:extLst>
          </p:cNvPr>
          <p:cNvSpPr txBox="1"/>
          <p:nvPr/>
        </p:nvSpPr>
        <p:spPr>
          <a:xfrm>
            <a:off x="7907757" y="1855087"/>
            <a:ext cx="3012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Type 1,detector 1</a:t>
            </a:r>
            <a:endParaRPr lang="en-US" sz="1200" i="1" dirty="0">
              <a:solidFill>
                <a:schemeClr val="accent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AC157-7049-F83C-AA19-A1A80798EE01}"/>
              </a:ext>
            </a:extLst>
          </p:cNvPr>
          <p:cNvSpPr txBox="1"/>
          <p:nvPr/>
        </p:nvSpPr>
        <p:spPr>
          <a:xfrm>
            <a:off x="7860052" y="1444075"/>
            <a:ext cx="3012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Type 0,detector 1</a:t>
            </a:r>
            <a:endParaRPr lang="en-US" sz="1200" i="1" dirty="0">
              <a:solidFill>
                <a:schemeClr val="accent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33B44-F223-002A-24E6-C3F3259ABA31}"/>
              </a:ext>
            </a:extLst>
          </p:cNvPr>
          <p:cNvSpPr txBox="1"/>
          <p:nvPr/>
        </p:nvSpPr>
        <p:spPr>
          <a:xfrm>
            <a:off x="0" y="198986"/>
            <a:ext cx="94154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UCNA+ simulation results for backscattering systematics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C4CA-C4E1-8952-1017-C9911147ADB4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12 	</a:t>
            </a:r>
          </a:p>
        </p:txBody>
      </p:sp>
    </p:spTree>
    <p:extLst>
      <p:ext uri="{BB962C8B-B14F-4D97-AF65-F5344CB8AC3E}">
        <p14:creationId xmlns:p14="http://schemas.microsoft.com/office/powerpoint/2010/main" val="377120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ACC52C-1894-39C5-433A-609C11FD4280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/>
                <a:cs typeface="Times New Roman"/>
              </a:rPr>
              <a:t>Comparison of change in ratios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for different endcap foil configuration and different source holder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50E0-6FDA-8D0E-AE84-9D5DEA289F5B}"/>
              </a:ext>
            </a:extLst>
          </p:cNvPr>
          <p:cNvSpPr txBox="1"/>
          <p:nvPr/>
        </p:nvSpPr>
        <p:spPr>
          <a:xfrm>
            <a:off x="1035170" y="1057271"/>
            <a:ext cx="76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 ratio of the backscattering to direct event is ~ 1.8 %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6600"/>
                </a:solidFill>
              </a:rPr>
              <a:t>Increases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decreases</a:t>
            </a:r>
            <a:r>
              <a:rPr lang="en-US" sz="1600" dirty="0">
                <a:solidFill>
                  <a:schemeClr val="bg1"/>
                </a:solidFill>
              </a:rPr>
              <a:t>) with increase in number of foils </a:t>
            </a:r>
            <a:r>
              <a:rPr lang="en-US" sz="1600" dirty="0">
                <a:solidFill>
                  <a:srgbClr val="FF6600"/>
                </a:solidFill>
              </a:rPr>
              <a:t>for detector 1</a:t>
            </a:r>
            <a:r>
              <a:rPr lang="en-US" sz="1600" dirty="0">
                <a:solidFill>
                  <a:srgbClr val="D2A00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 ratio comes closer with increase in the threshold value of the detector.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5C0A9-0561-508F-61FB-5F3CCC61DC19}"/>
              </a:ext>
            </a:extLst>
          </p:cNvPr>
          <p:cNvSpPr txBox="1"/>
          <p:nvPr/>
        </p:nvSpPr>
        <p:spPr>
          <a:xfrm>
            <a:off x="0" y="5868128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in ratio of  the back-scattered events to the direct events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. 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 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for different detector threshold values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0F07C-5D68-F10E-7461-1543FB6B44E1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13 	</a:t>
            </a:r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8E52EF35-FB31-9EDB-19F2-7B9934498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r="8345" b="4123"/>
          <a:stretch/>
        </p:blipFill>
        <p:spPr bwMode="auto">
          <a:xfrm>
            <a:off x="17385" y="2173808"/>
            <a:ext cx="4523229" cy="3626921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animate output image]">
            <a:extLst>
              <a:ext uri="{FF2B5EF4-FFF2-40B4-BE49-F238E27FC236}">
                <a16:creationId xmlns:a16="http://schemas.microsoft.com/office/drawing/2014/main" id="{B47D458E-46FE-C0AC-B3B4-867CDC66F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r="9259" b="5648"/>
          <a:stretch/>
        </p:blipFill>
        <p:spPr bwMode="auto">
          <a:xfrm>
            <a:off x="4515479" y="2170076"/>
            <a:ext cx="4595445" cy="3626921"/>
          </a:xfrm>
          <a:prstGeom prst="rect">
            <a:avLst/>
          </a:prstGeom>
          <a:noFill/>
          <a:ln w="28575">
            <a:solidFill>
              <a:srgbClr val="FF9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1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336A301-991E-BC36-F123-88A204D4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t="7669" r="7327" b="4255"/>
          <a:stretch/>
        </p:blipFill>
        <p:spPr>
          <a:xfrm>
            <a:off x="-8627" y="1134942"/>
            <a:ext cx="3005897" cy="210900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F8C5E39-50EA-043E-3D83-31919F697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8037" r="7058" b="3887"/>
          <a:stretch/>
        </p:blipFill>
        <p:spPr>
          <a:xfrm>
            <a:off x="-8627" y="3741087"/>
            <a:ext cx="3014523" cy="211506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5149162-B271-07C6-5375-070E491DC8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8304" r="7718" b="4608"/>
          <a:stretch/>
        </p:blipFill>
        <p:spPr>
          <a:xfrm>
            <a:off x="3072529" y="1128658"/>
            <a:ext cx="3005897" cy="210493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04A0677-461F-AC30-0AE0-4E75E0714C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" t="7332" r="8017" b="2675"/>
          <a:stretch/>
        </p:blipFill>
        <p:spPr>
          <a:xfrm>
            <a:off x="3072529" y="3741087"/>
            <a:ext cx="2998940" cy="210338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64CF5A3-60F3-D664-656C-1A9061A6E0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7273" r="9091" b="4278"/>
          <a:stretch/>
        </p:blipFill>
        <p:spPr>
          <a:xfrm>
            <a:off x="6138103" y="1124588"/>
            <a:ext cx="3005897" cy="210901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2E41A70-3A23-9952-9719-266A52BFB8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t="7088" r="9171" b="5724"/>
          <a:stretch/>
        </p:blipFill>
        <p:spPr>
          <a:xfrm>
            <a:off x="6126214" y="3741247"/>
            <a:ext cx="3005896" cy="2114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3189F0-1CB0-F9AC-0B01-D0F82955214B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/>
                <a:cs typeface="Times New Roman"/>
              </a:rPr>
              <a:t>Comparison of change in ratios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			for different endcap foil configuration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378BB-1340-94D0-8FB7-C0E552703926}"/>
              </a:ext>
            </a:extLst>
          </p:cNvPr>
          <p:cNvSpPr/>
          <p:nvPr/>
        </p:nvSpPr>
        <p:spPr>
          <a:xfrm>
            <a:off x="0" y="1126316"/>
            <a:ext cx="3005896" cy="210900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1A15A-8185-9C3C-1E5C-83F99DCF69F3}"/>
              </a:ext>
            </a:extLst>
          </p:cNvPr>
          <p:cNvSpPr/>
          <p:nvPr/>
        </p:nvSpPr>
        <p:spPr>
          <a:xfrm>
            <a:off x="3065573" y="1124588"/>
            <a:ext cx="3005896" cy="210900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D7E4C-BD3D-F023-F52E-B521A314BCB3}"/>
              </a:ext>
            </a:extLst>
          </p:cNvPr>
          <p:cNvSpPr/>
          <p:nvPr/>
        </p:nvSpPr>
        <p:spPr>
          <a:xfrm>
            <a:off x="6129477" y="1124587"/>
            <a:ext cx="3005896" cy="210900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EC88E-0342-2B2E-4805-20035F90127E}"/>
              </a:ext>
            </a:extLst>
          </p:cNvPr>
          <p:cNvSpPr/>
          <p:nvPr/>
        </p:nvSpPr>
        <p:spPr>
          <a:xfrm>
            <a:off x="-8627" y="3749713"/>
            <a:ext cx="3005896" cy="2109009"/>
          </a:xfrm>
          <a:prstGeom prst="rect">
            <a:avLst/>
          </a:prstGeom>
          <a:noFill/>
          <a:ln w="19050">
            <a:solidFill>
              <a:srgbClr val="FF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1248A-5E74-6BFA-0942-E1D85F6069FF}"/>
              </a:ext>
            </a:extLst>
          </p:cNvPr>
          <p:cNvSpPr/>
          <p:nvPr/>
        </p:nvSpPr>
        <p:spPr>
          <a:xfrm>
            <a:off x="3072530" y="3735458"/>
            <a:ext cx="3005896" cy="2109009"/>
          </a:xfrm>
          <a:prstGeom prst="rect">
            <a:avLst/>
          </a:prstGeom>
          <a:noFill/>
          <a:ln w="19050">
            <a:solidFill>
              <a:srgbClr val="FF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3EBE8-9232-B134-682F-2493ABDF1058}"/>
              </a:ext>
            </a:extLst>
          </p:cNvPr>
          <p:cNvSpPr/>
          <p:nvPr/>
        </p:nvSpPr>
        <p:spPr>
          <a:xfrm>
            <a:off x="6129478" y="3735457"/>
            <a:ext cx="3005896" cy="2109009"/>
          </a:xfrm>
          <a:prstGeom prst="rect">
            <a:avLst/>
          </a:prstGeom>
          <a:noFill/>
          <a:ln w="19050">
            <a:solidFill>
              <a:srgbClr val="FF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25225-C856-CFEE-7412-C593D7DF9EE6}"/>
              </a:ext>
            </a:extLst>
          </p:cNvPr>
          <p:cNvSpPr txBox="1"/>
          <p:nvPr/>
        </p:nvSpPr>
        <p:spPr>
          <a:xfrm>
            <a:off x="3433313" y="799627"/>
            <a:ext cx="2122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 holder </a:t>
            </a:r>
            <a:r>
              <a:rPr lang="en-US" sz="1600" dirty="0">
                <a:solidFill>
                  <a:srgbClr val="FFFF00"/>
                </a:solidFill>
              </a:rPr>
              <a:t>: Mylar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5E7E1-F08D-3FFF-A239-9A4156BACE1D}"/>
              </a:ext>
            </a:extLst>
          </p:cNvPr>
          <p:cNvSpPr txBox="1"/>
          <p:nvPr/>
        </p:nvSpPr>
        <p:spPr>
          <a:xfrm>
            <a:off x="3514427" y="3411159"/>
            <a:ext cx="2360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 holder </a:t>
            </a:r>
            <a:r>
              <a:rPr lang="en-US" sz="1600" dirty="0">
                <a:solidFill>
                  <a:srgbClr val="FFCCFF"/>
                </a:solidFill>
              </a:rPr>
              <a:t>: </a:t>
            </a:r>
            <a:r>
              <a:rPr lang="en-US" sz="1600" dirty="0" err="1">
                <a:solidFill>
                  <a:srgbClr val="FFCCFF"/>
                </a:solidFill>
              </a:rPr>
              <a:t>sixFsixF</a:t>
            </a:r>
            <a:endParaRPr lang="en-US" sz="1600" dirty="0">
              <a:solidFill>
                <a:srgbClr val="FFCC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D2F95-3D7D-CAB2-1622-3C9128215D11}"/>
              </a:ext>
            </a:extLst>
          </p:cNvPr>
          <p:cNvSpPr txBox="1"/>
          <p:nvPr/>
        </p:nvSpPr>
        <p:spPr>
          <a:xfrm>
            <a:off x="-5149" y="59414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in ratio of  the back-scattered events to the direct events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C4025-CCD2-FB20-0A84-45E552FDB340}"/>
              </a:ext>
            </a:extLst>
          </p:cNvPr>
          <p:cNvSpPr/>
          <p:nvPr/>
        </p:nvSpPr>
        <p:spPr>
          <a:xfrm>
            <a:off x="1331" y="1119694"/>
            <a:ext cx="3005896" cy="2109009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F01957-18E3-3A09-E21F-BA1364DBEA53}"/>
              </a:ext>
            </a:extLst>
          </p:cNvPr>
          <p:cNvSpPr/>
          <p:nvPr/>
        </p:nvSpPr>
        <p:spPr>
          <a:xfrm>
            <a:off x="-7296" y="3743091"/>
            <a:ext cx="3005896" cy="2109009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915EAD-B819-D06E-E8DE-DE5CA94BB630}"/>
              </a:ext>
            </a:extLst>
          </p:cNvPr>
          <p:cNvSpPr/>
          <p:nvPr/>
        </p:nvSpPr>
        <p:spPr>
          <a:xfrm>
            <a:off x="3072530" y="1119694"/>
            <a:ext cx="3005896" cy="210900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60AFD9-4FE5-F86A-146E-DC924359470B}"/>
              </a:ext>
            </a:extLst>
          </p:cNvPr>
          <p:cNvSpPr/>
          <p:nvPr/>
        </p:nvSpPr>
        <p:spPr>
          <a:xfrm>
            <a:off x="3063903" y="3743091"/>
            <a:ext cx="3005896" cy="210900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C48F37-7E0C-BC14-9E86-1EA5E313829C}"/>
              </a:ext>
            </a:extLst>
          </p:cNvPr>
          <p:cNvSpPr/>
          <p:nvPr/>
        </p:nvSpPr>
        <p:spPr>
          <a:xfrm>
            <a:off x="6135102" y="1112060"/>
            <a:ext cx="3005896" cy="2109009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82650E-467C-C4C7-C0C0-7CCC9FBAEEAF}"/>
              </a:ext>
            </a:extLst>
          </p:cNvPr>
          <p:cNvSpPr/>
          <p:nvPr/>
        </p:nvSpPr>
        <p:spPr>
          <a:xfrm>
            <a:off x="6126475" y="3735457"/>
            <a:ext cx="3005896" cy="2109009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13CBD-766B-C854-F659-982C58D778A0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14 	</a:t>
            </a:r>
          </a:p>
        </p:txBody>
      </p:sp>
    </p:spTree>
    <p:extLst>
      <p:ext uri="{BB962C8B-B14F-4D97-AF65-F5344CB8AC3E}">
        <p14:creationId xmlns:p14="http://schemas.microsoft.com/office/powerpoint/2010/main" val="1233145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1C10B3-5AB6-6F71-197C-871EBD12B9BA}"/>
              </a:ext>
            </a:extLst>
          </p:cNvPr>
          <p:cNvSpPr txBox="1"/>
          <p:nvPr/>
        </p:nvSpPr>
        <p:spPr>
          <a:xfrm>
            <a:off x="-5149" y="5814276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in ratio of  the back-scattered events to the direct events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88ED7-70C1-4523-EAF4-ED4F53528534}"/>
              </a:ext>
            </a:extLst>
          </p:cNvPr>
          <p:cNvSpPr txBox="1"/>
          <p:nvPr/>
        </p:nvSpPr>
        <p:spPr>
          <a:xfrm>
            <a:off x="1256247" y="1106372"/>
            <a:ext cx="60191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 ratio of the backscattering to direct event decreases by ~1% from 1.8 % to 1.7 % with increase in the threshold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 ratios for detector 1 and 2 move apart more with increase in number of foils more so for </a:t>
            </a:r>
            <a:r>
              <a:rPr lang="en-US" sz="1600" dirty="0" err="1">
                <a:solidFill>
                  <a:schemeClr val="bg1"/>
                </a:solidFill>
              </a:rPr>
              <a:t>sixFsixF</a:t>
            </a:r>
            <a:r>
              <a:rPr lang="en-US" sz="16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31063-C2F5-5287-CC01-A21EEC43D1BF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/>
                <a:cs typeface="Times New Roman"/>
              </a:rPr>
              <a:t>Comparison of change in ratios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			for different endcap foil configuration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DBD5F-DD40-2E33-FB88-3A9B94C1E787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15 	</a:t>
            </a:r>
          </a:p>
        </p:txBody>
      </p:sp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D0067361-2C8F-FB3F-EE02-0A57DDF20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7351" r="8452" b="5664"/>
          <a:stretch/>
        </p:blipFill>
        <p:spPr bwMode="auto">
          <a:xfrm>
            <a:off x="4716730" y="2302057"/>
            <a:ext cx="4413963" cy="3075486"/>
          </a:xfrm>
          <a:prstGeom prst="rect">
            <a:avLst/>
          </a:prstGeom>
          <a:noFill/>
          <a:ln w="19050">
            <a:solidFill>
              <a:srgbClr val="FF9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animate output image]">
            <a:extLst>
              <a:ext uri="{FF2B5EF4-FFF2-40B4-BE49-F238E27FC236}">
                <a16:creationId xmlns:a16="http://schemas.microsoft.com/office/drawing/2014/main" id="{A0575FC4-B45E-5C53-090C-E37A81B46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r="8929" b="5664"/>
          <a:stretch/>
        </p:blipFill>
        <p:spPr bwMode="auto">
          <a:xfrm>
            <a:off x="13307" y="2312943"/>
            <a:ext cx="4558693" cy="3109896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7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07375-BBEA-99F4-2AED-FA72673C06A5}"/>
              </a:ext>
            </a:extLst>
          </p:cNvPr>
          <p:cNvSpPr txBox="1"/>
          <p:nvPr/>
        </p:nvSpPr>
        <p:spPr>
          <a:xfrm>
            <a:off x="749030" y="3705919"/>
            <a:ext cx="7130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Change in ratios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Pitch angle distribution for back-scattered events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Change in average energy deposition with time of flight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 </a:t>
            </a:r>
          </a:p>
        </p:txBody>
      </p:sp>
      <p:pic>
        <p:nvPicPr>
          <p:cNvPr id="2" name="Picture 2" descr="[animate output image]">
            <a:extLst>
              <a:ext uri="{FF2B5EF4-FFF2-40B4-BE49-F238E27FC236}">
                <a16:creationId xmlns:a16="http://schemas.microsoft.com/office/drawing/2014/main" id="{E56AA679-4C1B-45AF-CBB5-60E3C3FE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440" y="688267"/>
            <a:ext cx="2746009" cy="238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B140C-D2E8-FC69-9E87-51A6A8D26BCF}"/>
                  </a:ext>
                </a:extLst>
              </p:cNvPr>
              <p:cNvSpPr txBox="1"/>
              <p:nvPr/>
            </p:nvSpPr>
            <p:spPr>
              <a:xfrm>
                <a:off x="5708123" y="3161489"/>
                <a:ext cx="315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 along +z direction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B140C-D2E8-FC69-9E87-51A6A8D2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23" y="3161489"/>
                <a:ext cx="3153775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1A3C551-8AD3-1796-5FD2-4773623412EC}"/>
              </a:ext>
            </a:extLst>
          </p:cNvPr>
          <p:cNvSpPr txBox="1"/>
          <p:nvPr/>
        </p:nvSpPr>
        <p:spPr>
          <a:xfrm>
            <a:off x="0" y="198986"/>
            <a:ext cx="94154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UCNA+ simulation results for backscattering systematics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E9FEA-B4C8-6E7D-17C4-5B4ED57B27BB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16 	</a:t>
            </a:r>
          </a:p>
        </p:txBody>
      </p:sp>
    </p:spTree>
    <p:extLst>
      <p:ext uri="{BB962C8B-B14F-4D97-AF65-F5344CB8AC3E}">
        <p14:creationId xmlns:p14="http://schemas.microsoft.com/office/powerpoint/2010/main" val="287549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2FF1-CC38-7317-AA7E-EBAA7D90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Correlations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CE930EB-2367-7ED0-2FF6-B65EAE1FF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8685" y="2908168"/>
            <a:ext cx="2541169" cy="148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3998B-D170-38B5-1C17-FD408C4B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17" y="1697253"/>
            <a:ext cx="3054071" cy="3463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7776E8-9EA6-E035-E390-9CB5C81BDBD1}"/>
                  </a:ext>
                </a:extLst>
              </p:cNvPr>
              <p:cNvSpPr txBox="1"/>
              <p:nvPr/>
            </p:nvSpPr>
            <p:spPr>
              <a:xfrm>
                <a:off x="6090962" y="4519101"/>
                <a:ext cx="120912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7776E8-9EA6-E035-E390-9CB5C81B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62" y="4519101"/>
                <a:ext cx="1209124" cy="402931"/>
              </a:xfrm>
              <a:prstGeom prst="rect">
                <a:avLst/>
              </a:prstGeom>
              <a:blipFill>
                <a:blip r:embed="rId4"/>
                <a:stretch>
                  <a:fillRect t="-21212" r="-301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EC2E35-E396-64FA-947D-939B41BCC388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 	</a:t>
            </a:r>
          </a:p>
        </p:txBody>
      </p:sp>
    </p:spTree>
    <p:extLst>
      <p:ext uri="{BB962C8B-B14F-4D97-AF65-F5344CB8AC3E}">
        <p14:creationId xmlns:p14="http://schemas.microsoft.com/office/powerpoint/2010/main" val="391839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C7A0EDD-90F6-E84D-5149-3020C8E1C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6209" r="4195" b="5204"/>
          <a:stretch/>
        </p:blipFill>
        <p:spPr>
          <a:xfrm>
            <a:off x="1" y="2577389"/>
            <a:ext cx="4477108" cy="291662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59852A2-F773-0B7F-A10E-54DFC84A6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6568" r="2852" b="4696"/>
          <a:stretch/>
        </p:blipFill>
        <p:spPr>
          <a:xfrm>
            <a:off x="4548367" y="2577389"/>
            <a:ext cx="4578247" cy="29166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81D224-2A3D-D40F-5AD1-DAE6DF28D011}"/>
              </a:ext>
            </a:extLst>
          </p:cNvPr>
          <p:cNvSpPr/>
          <p:nvPr/>
        </p:nvSpPr>
        <p:spPr>
          <a:xfrm>
            <a:off x="0" y="2552706"/>
            <a:ext cx="4477109" cy="2941307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E2A8C-BCA9-42F9-6B94-7B79E5B574CE}"/>
              </a:ext>
            </a:extLst>
          </p:cNvPr>
          <p:cNvSpPr/>
          <p:nvPr/>
        </p:nvSpPr>
        <p:spPr>
          <a:xfrm>
            <a:off x="4548367" y="2552706"/>
            <a:ext cx="4568613" cy="2941307"/>
          </a:xfrm>
          <a:prstGeom prst="rect">
            <a:avLst/>
          </a:prstGeom>
          <a:noFill/>
          <a:ln w="28575">
            <a:solidFill>
              <a:srgbClr val="FF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D3357-7D9B-E09A-9900-7C0EB414B476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/>
                <a:cs typeface="Times New Roman"/>
              </a:rPr>
              <a:t>Comparison of change in angular distribution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for different endcap foil configuration and different source holder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87E8B-D420-1D64-D70B-5B8758A7A0FD}"/>
              </a:ext>
            </a:extLst>
          </p:cNvPr>
          <p:cNvSpPr txBox="1"/>
          <p:nvPr/>
        </p:nvSpPr>
        <p:spPr>
          <a:xfrm>
            <a:off x="3335383" y="4755663"/>
            <a:ext cx="7489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- 0-Foil</a:t>
            </a:r>
          </a:p>
          <a:p>
            <a:pPr algn="ct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- 1-Foil</a:t>
            </a:r>
          </a:p>
          <a:p>
            <a:pPr algn="ctr"/>
            <a:r>
              <a:rPr lang="en-US" sz="800" dirty="0">
                <a:solidFill>
                  <a:srgbClr val="00B050"/>
                </a:solidFill>
              </a:rPr>
              <a:t>- 2-Foil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3EE2E-28A3-DCE9-37E9-900AE9C356F0}"/>
              </a:ext>
            </a:extLst>
          </p:cNvPr>
          <p:cNvSpPr txBox="1"/>
          <p:nvPr/>
        </p:nvSpPr>
        <p:spPr>
          <a:xfrm>
            <a:off x="7864742" y="4752202"/>
            <a:ext cx="7489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- 0-Foil</a:t>
            </a:r>
          </a:p>
          <a:p>
            <a:pPr algn="ct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- 1-Foil</a:t>
            </a:r>
          </a:p>
          <a:p>
            <a:pPr algn="ctr"/>
            <a:r>
              <a:rPr lang="en-US" sz="800" dirty="0">
                <a:solidFill>
                  <a:srgbClr val="00B050"/>
                </a:solidFill>
              </a:rPr>
              <a:t>- 2-Foil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F2BC9-4B6C-85EA-BA93-4CD9D68D87D1}"/>
              </a:ext>
            </a:extLst>
          </p:cNvPr>
          <p:cNvSpPr txBox="1"/>
          <p:nvPr/>
        </p:nvSpPr>
        <p:spPr>
          <a:xfrm>
            <a:off x="1284472" y="1225173"/>
            <a:ext cx="695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Back-scattering increases, as the pitch angle increases.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There is a finite probability for the electrons to be multi-scattered and, is more when the source holder is made of </a:t>
            </a:r>
            <a:r>
              <a:rPr lang="en-US" sz="1600" dirty="0" err="1">
                <a:solidFill>
                  <a:schemeClr val="bg1"/>
                </a:solidFill>
              </a:rPr>
              <a:t>sixFsixF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0A6AC-14AF-69A7-0FA7-1B183693CB11}"/>
              </a:ext>
            </a:extLst>
          </p:cNvPr>
          <p:cNvSpPr txBox="1"/>
          <p:nvPr/>
        </p:nvSpPr>
        <p:spPr>
          <a:xfrm>
            <a:off x="-5149" y="5814276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in pitch angle distribution for the  back-scattered events that hit the detector 1 first. first . The analysis is done 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740B8-86DA-4AEF-445F-3C11F7BE3DF9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17 	</a:t>
            </a:r>
          </a:p>
        </p:txBody>
      </p:sp>
    </p:spTree>
    <p:extLst>
      <p:ext uri="{BB962C8B-B14F-4D97-AF65-F5344CB8AC3E}">
        <p14:creationId xmlns:p14="http://schemas.microsoft.com/office/powerpoint/2010/main" val="124969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07375-BBEA-99F4-2AED-FA72673C06A5}"/>
              </a:ext>
            </a:extLst>
          </p:cNvPr>
          <p:cNvSpPr txBox="1"/>
          <p:nvPr/>
        </p:nvSpPr>
        <p:spPr>
          <a:xfrm>
            <a:off x="749030" y="3705919"/>
            <a:ext cx="7130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Change in ratios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Pitch angle distribution for back-scattered events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Change in average energy deposition with time of flight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 </a:t>
            </a:r>
          </a:p>
        </p:txBody>
      </p:sp>
      <p:pic>
        <p:nvPicPr>
          <p:cNvPr id="2" name="Picture 2" descr="[animate output image]">
            <a:extLst>
              <a:ext uri="{FF2B5EF4-FFF2-40B4-BE49-F238E27FC236}">
                <a16:creationId xmlns:a16="http://schemas.microsoft.com/office/drawing/2014/main" id="{E56AA679-4C1B-45AF-CBB5-60E3C3FE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21" y="542352"/>
            <a:ext cx="2746009" cy="238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D19F4-62F6-64E1-DF01-AEAED622AEB9}"/>
              </a:ext>
            </a:extLst>
          </p:cNvPr>
          <p:cNvSpPr txBox="1"/>
          <p:nvPr/>
        </p:nvSpPr>
        <p:spPr>
          <a:xfrm>
            <a:off x="8064230" y="1439694"/>
            <a:ext cx="43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  <a:r>
              <a:rPr lang="en-US" b="1" baseline="-25000"/>
              <a:t>1</a:t>
            </a:r>
            <a:r>
              <a:rPr lang="en-US" b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F1031-E674-AEC2-FF36-D8AF2A8473DA}"/>
              </a:ext>
            </a:extLst>
          </p:cNvPr>
          <p:cNvSpPr txBox="1"/>
          <p:nvPr/>
        </p:nvSpPr>
        <p:spPr>
          <a:xfrm>
            <a:off x="5214026" y="1550522"/>
            <a:ext cx="43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</a:t>
            </a:r>
            <a:r>
              <a:rPr lang="en-US" b="1" baseline="-25000"/>
              <a:t>2</a:t>
            </a:r>
            <a:r>
              <a:rPr lang="en-US" b="1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4255F-D0ED-6AE4-1FBC-F952D9870E73}"/>
              </a:ext>
            </a:extLst>
          </p:cNvPr>
          <p:cNvSpPr txBox="1"/>
          <p:nvPr/>
        </p:nvSpPr>
        <p:spPr>
          <a:xfrm>
            <a:off x="0" y="198986"/>
            <a:ext cx="941545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UCNA+ simulation results for backscattering systematics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21EFB-4BAB-98BC-E461-DB9EC59D6B27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18 	</a:t>
            </a:r>
          </a:p>
        </p:txBody>
      </p:sp>
    </p:spTree>
    <p:extLst>
      <p:ext uri="{BB962C8B-B14F-4D97-AF65-F5344CB8AC3E}">
        <p14:creationId xmlns:p14="http://schemas.microsoft.com/office/powerpoint/2010/main" val="406293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2E571-7B43-02E0-4335-BCDD59834F9B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/>
              </a:rPr>
              <a:t>Comparison of change in </a:t>
            </a:r>
            <a:r>
              <a:rPr lang="en-US" sz="2400" dirty="0" err="1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E</a:t>
            </a:r>
            <a:r>
              <a:rPr lang="en-US" sz="2400" baseline="-25000" dirty="0" err="1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avg</a:t>
            </a:r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 in the detector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Medium" panose="02040604050005020304" pitchFamily="18" charset="0"/>
                <a:cs typeface="Aldhabi" panose="01000000000000000000" pitchFamily="2" charset="-78"/>
              </a:rPr>
              <a:t>with time of flight</a:t>
            </a:r>
            <a:endParaRPr lang="en-US" sz="2400" dirty="0">
              <a:solidFill>
                <a:schemeClr val="bg1"/>
              </a:solidFill>
              <a:latin typeface="Amasis MT Pro Medium" panose="02040604050005020304" pitchFamily="18" charset="0"/>
              <a:cs typeface="Times New Roman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for different endcap foil configuration and different source holder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C8B8-1AB4-57BD-2D98-825CD250A7E4}"/>
              </a:ext>
            </a:extLst>
          </p:cNvPr>
          <p:cNvSpPr txBox="1"/>
          <p:nvPr/>
        </p:nvSpPr>
        <p:spPr>
          <a:xfrm>
            <a:off x="1037062" y="1150458"/>
            <a:ext cx="7341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</a:rPr>
              <a:t>E</a:t>
            </a:r>
            <a:r>
              <a:rPr lang="en-US" sz="1600" baseline="-25000" dirty="0" err="1">
                <a:solidFill>
                  <a:schemeClr val="bg1"/>
                </a:solidFill>
              </a:rPr>
              <a:t>avg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 deposited in detector 1 (triggered first) increases with increase in time of flight from 25 ns – 125 ns after which it becomes roughly constant to 275 keV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Shift with 10%-20% for higher threshold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BB153-C4D6-2104-4633-C048257AC663}"/>
              </a:ext>
            </a:extLst>
          </p:cNvPr>
          <p:cNvSpPr txBox="1"/>
          <p:nvPr/>
        </p:nvSpPr>
        <p:spPr>
          <a:xfrm>
            <a:off x="-5149" y="5814276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</a:t>
            </a:r>
            <a:r>
              <a:rPr lang="en-US" sz="1000" i="1" dirty="0" err="1">
                <a:solidFill>
                  <a:schemeClr val="bg1"/>
                </a:solidFill>
                <a:latin typeface="Times New Roman"/>
              </a:rPr>
              <a:t>E</a:t>
            </a:r>
            <a:r>
              <a:rPr lang="en-US" sz="1000" i="1" baseline="-25000" dirty="0" err="1">
                <a:solidFill>
                  <a:schemeClr val="bg1"/>
                </a:solidFill>
                <a:latin typeface="Times New Roman"/>
              </a:rPr>
              <a:t>avg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detector with the time of flight for the  back-scattered events that hit the detector 1 first . The analysis is done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D0FA8-5227-9232-7617-54C58DE08ED7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19 	</a:t>
            </a:r>
          </a:p>
        </p:txBody>
      </p:sp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A4FEF0AD-F8E6-552B-4CFD-2BD25CC79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7428" r="9402" b="6172"/>
          <a:stretch/>
        </p:blipFill>
        <p:spPr bwMode="auto">
          <a:xfrm>
            <a:off x="-5149" y="2328461"/>
            <a:ext cx="4563145" cy="3294591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animate output image]">
            <a:extLst>
              <a:ext uri="{FF2B5EF4-FFF2-40B4-BE49-F238E27FC236}">
                <a16:creationId xmlns:a16="http://schemas.microsoft.com/office/drawing/2014/main" id="{7F212A25-A418-0EB4-DD15-46A2E7A77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8498" r="9388" b="6781"/>
          <a:stretch/>
        </p:blipFill>
        <p:spPr bwMode="auto">
          <a:xfrm>
            <a:off x="4572000" y="2309798"/>
            <a:ext cx="4566851" cy="3322585"/>
          </a:xfrm>
          <a:prstGeom prst="rect">
            <a:avLst/>
          </a:prstGeom>
          <a:noFill/>
          <a:ln>
            <a:solidFill>
              <a:srgbClr val="FF9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2E571-7B43-02E0-4335-BCDD59834F9B}"/>
              </a:ext>
            </a:extLst>
          </p:cNvPr>
          <p:cNvSpPr txBox="1"/>
          <p:nvPr/>
        </p:nvSpPr>
        <p:spPr>
          <a:xfrm>
            <a:off x="0" y="60963"/>
            <a:ext cx="9415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/>
              </a:rPr>
              <a:t>Comparison of change in </a:t>
            </a:r>
            <a:r>
              <a:rPr lang="en-US" sz="2400" dirty="0" err="1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E</a:t>
            </a:r>
            <a:r>
              <a:rPr lang="en-US" sz="2400" baseline="-25000" dirty="0" err="1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avg</a:t>
            </a:r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  <a:cs typeface="Aldhabi" panose="01000000000000000000" pitchFamily="2" charset="-78"/>
              </a:rPr>
              <a:t> in the detector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sis MT Pro Medium" panose="02040604050005020304" pitchFamily="18" charset="0"/>
                <a:cs typeface="Aldhabi" panose="01000000000000000000" pitchFamily="2" charset="-78"/>
              </a:rPr>
              <a:t>with time of flight</a:t>
            </a:r>
            <a:endParaRPr lang="en-US" sz="2400" dirty="0">
              <a:solidFill>
                <a:schemeClr val="bg1"/>
              </a:solidFill>
              <a:latin typeface="Amasis MT Pro Medium" panose="02040604050005020304" pitchFamily="18" charset="0"/>
              <a:cs typeface="Times New Roman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masis MT Pro Medium"/>
                <a:cs typeface="Times New Roman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masis MT Pro Light" panose="02040304050005020304" pitchFamily="18" charset="0"/>
                <a:cs typeface="Times New Roman"/>
              </a:rPr>
              <a:t> for different endcap foil configuration and different source holder with different threshold values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C8B8-1AB4-57BD-2D98-825CD250A7E4}"/>
              </a:ext>
            </a:extLst>
          </p:cNvPr>
          <p:cNvSpPr txBox="1"/>
          <p:nvPr/>
        </p:nvSpPr>
        <p:spPr>
          <a:xfrm>
            <a:off x="1037062" y="1150458"/>
            <a:ext cx="7341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</a:rPr>
              <a:t>E</a:t>
            </a:r>
            <a:r>
              <a:rPr lang="en-US" sz="1600" baseline="-25000" dirty="0" err="1">
                <a:solidFill>
                  <a:schemeClr val="bg1"/>
                </a:solidFill>
              </a:rPr>
              <a:t>avg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 deposited in detector 1 (triggered first) increases with increase in time of flight from 25 ns – 125 ns after which it becomes roughly constant to 275 keV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Shift with 10%-20% for higher threshold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BB153-C4D6-2104-4633-C048257AC663}"/>
              </a:ext>
            </a:extLst>
          </p:cNvPr>
          <p:cNvSpPr txBox="1"/>
          <p:nvPr/>
        </p:nvSpPr>
        <p:spPr>
          <a:xfrm>
            <a:off x="-5149" y="5814276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</a:t>
            </a:r>
            <a:r>
              <a:rPr lang="en-US" sz="1000" i="1" dirty="0" err="1">
                <a:solidFill>
                  <a:schemeClr val="bg1"/>
                </a:solidFill>
                <a:latin typeface="Times New Roman"/>
              </a:rPr>
              <a:t>E</a:t>
            </a:r>
            <a:r>
              <a:rPr lang="en-US" sz="1000" i="1" baseline="-25000" dirty="0" err="1">
                <a:solidFill>
                  <a:schemeClr val="bg1"/>
                </a:solidFill>
                <a:latin typeface="Times New Roman"/>
              </a:rPr>
              <a:t>avg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detector with the time of flight for the  back-scattered events that hit the detector 1 first . The analysis is done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D0FA8-5227-9232-7617-54C58DE08ED7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19 	</a:t>
            </a:r>
          </a:p>
        </p:txBody>
      </p:sp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A4FEF0AD-F8E6-552B-4CFD-2BD25CC79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7428" r="9402" b="6172"/>
          <a:stretch/>
        </p:blipFill>
        <p:spPr bwMode="auto">
          <a:xfrm>
            <a:off x="-5149" y="2328461"/>
            <a:ext cx="4563145" cy="3294591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animate output image]">
            <a:extLst>
              <a:ext uri="{FF2B5EF4-FFF2-40B4-BE49-F238E27FC236}">
                <a16:creationId xmlns:a16="http://schemas.microsoft.com/office/drawing/2014/main" id="{7F212A25-A418-0EB4-DD15-46A2E7A77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8498" r="9388" b="6781"/>
          <a:stretch/>
        </p:blipFill>
        <p:spPr bwMode="auto">
          <a:xfrm>
            <a:off x="4572000" y="2309798"/>
            <a:ext cx="4566851" cy="3322585"/>
          </a:xfrm>
          <a:prstGeom prst="rect">
            <a:avLst/>
          </a:prstGeom>
          <a:noFill/>
          <a:ln>
            <a:solidFill>
              <a:srgbClr val="FF9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9E29F0-04E3-85FB-A634-013CE44FC20F}"/>
              </a:ext>
            </a:extLst>
          </p:cNvPr>
          <p:cNvCxnSpPr>
            <a:cxnSpLocks/>
          </p:cNvCxnSpPr>
          <p:nvPr/>
        </p:nvCxnSpPr>
        <p:spPr>
          <a:xfrm flipH="1">
            <a:off x="3418851" y="2753032"/>
            <a:ext cx="1929897" cy="393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C5413-CBB5-95B4-E418-F4A8FC788771}"/>
              </a:ext>
            </a:extLst>
          </p:cNvPr>
          <p:cNvCxnSpPr>
            <a:cxnSpLocks/>
          </p:cNvCxnSpPr>
          <p:nvPr/>
        </p:nvCxnSpPr>
        <p:spPr>
          <a:xfrm>
            <a:off x="5645731" y="2797278"/>
            <a:ext cx="1614632" cy="34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8CC7D4-BA4C-7580-BA56-ECD40F194159}"/>
              </a:ext>
            </a:extLst>
          </p:cNvPr>
          <p:cNvSpPr txBox="1"/>
          <p:nvPr/>
        </p:nvSpPr>
        <p:spPr>
          <a:xfrm>
            <a:off x="4896464" y="2424689"/>
            <a:ext cx="276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deposited in detector 1 </a:t>
            </a:r>
          </a:p>
        </p:txBody>
      </p:sp>
    </p:spTree>
    <p:extLst>
      <p:ext uri="{BB962C8B-B14F-4D97-AF65-F5344CB8AC3E}">
        <p14:creationId xmlns:p14="http://schemas.microsoft.com/office/powerpoint/2010/main" val="365073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[animate output image]">
            <a:extLst>
              <a:ext uri="{FF2B5EF4-FFF2-40B4-BE49-F238E27FC236}">
                <a16:creationId xmlns:a16="http://schemas.microsoft.com/office/drawing/2014/main" id="{F065C201-2284-4CE9-E46E-D47D8BFEC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" t="8814" r="8725" b="5858"/>
          <a:stretch/>
        </p:blipFill>
        <p:spPr bwMode="auto">
          <a:xfrm>
            <a:off x="4614554" y="2235870"/>
            <a:ext cx="4529446" cy="32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A1AA7E5E-31A3-EC5E-2C66-8225FA0C7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8382" r="8048" b="6158"/>
          <a:stretch/>
        </p:blipFill>
        <p:spPr bwMode="auto">
          <a:xfrm>
            <a:off x="0" y="2235871"/>
            <a:ext cx="4544187" cy="32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DB38-4460-8CF5-9F4D-700971BCA91E}"/>
              </a:ext>
            </a:extLst>
          </p:cNvPr>
          <p:cNvSpPr txBox="1"/>
          <p:nvPr/>
        </p:nvSpPr>
        <p:spPr>
          <a:xfrm>
            <a:off x="0" y="60963"/>
            <a:ext cx="94154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/>
              </a:rPr>
              <a:t>Relation between time of flight and the pitch angle for Type 1 events</a:t>
            </a:r>
            <a:endParaRPr lang="en-US" sz="2200" b="1" dirty="0">
              <a:solidFill>
                <a:schemeClr val="bg1">
                  <a:lumMod val="9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EE8D4-6985-DE25-22BB-8273AED0EE85}"/>
              </a:ext>
            </a:extLst>
          </p:cNvPr>
          <p:cNvSpPr txBox="1"/>
          <p:nvPr/>
        </p:nvSpPr>
        <p:spPr>
          <a:xfrm>
            <a:off x="-27813" y="5587853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Fig : Geant4 simulations results for change in the pitch angle with the time of flight for the  back-scattered events that hit the detector 1 first . The analysis is done for the different foil configurations placed in front of the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detector 1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 along </a:t>
            </a:r>
            <a:r>
              <a:rPr lang="en-US" sz="1000" i="1" dirty="0">
                <a:solidFill>
                  <a:srgbClr val="FF6600"/>
                </a:solidFill>
                <a:latin typeface="Times New Roman"/>
              </a:rPr>
              <a:t>the +z axis</a:t>
            </a:r>
            <a:r>
              <a:rPr lang="en-US" sz="1000" i="1" dirty="0">
                <a:solidFill>
                  <a:schemeClr val="bg1"/>
                </a:solidFill>
              </a:rPr>
              <a:t> for different detector threshold values.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We compare the results for different source holder made of  </a:t>
            </a:r>
            <a:r>
              <a:rPr lang="en-US" sz="1000" i="1" dirty="0">
                <a:solidFill>
                  <a:srgbClr val="FFFF00"/>
                </a:solidFill>
                <a:latin typeface="Times New Roman"/>
              </a:rPr>
              <a:t>Mylar of thickness 0.5 </a:t>
            </a:r>
            <a:r>
              <a:rPr lang="en-US" sz="1000" i="1" dirty="0">
                <a:solidFill>
                  <a:schemeClr val="bg1"/>
                </a:solidFill>
                <a:latin typeface="Times New Roman"/>
              </a:rPr>
              <a:t>micron and </a:t>
            </a:r>
            <a:r>
              <a:rPr lang="en-US" sz="1000" i="1" dirty="0" err="1">
                <a:solidFill>
                  <a:srgbClr val="FFCCFF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srgbClr val="FFCCFF"/>
                </a:solidFill>
                <a:latin typeface="Times New Roman"/>
              </a:rPr>
              <a:t> of thickness 120 nm.</a:t>
            </a:r>
            <a:endParaRPr lang="en-US" sz="1000" i="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D6696-2F8B-8DA6-7D1E-721EC9DE96E9}"/>
              </a:ext>
            </a:extLst>
          </p:cNvPr>
          <p:cNvSpPr txBox="1"/>
          <p:nvPr/>
        </p:nvSpPr>
        <p:spPr>
          <a:xfrm>
            <a:off x="645176" y="1185292"/>
            <a:ext cx="8125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The pitch angle distribution becomes flatter with increase in threshold of the detector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Larger pitch angle corresponds to smaller time of flight indicating multiple back-scattering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BC183-8F95-5FBA-F5BC-B4E27F2DC7A8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tx2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tx2"/>
                </a:solidFill>
                <a:latin typeface="Amasis MT Pro Medium" panose="02040604050005020304" pitchFamily="18" charset="0"/>
              </a:rPr>
              <a:t>                                                          20 	</a:t>
            </a:r>
          </a:p>
        </p:txBody>
      </p:sp>
    </p:spTree>
    <p:extLst>
      <p:ext uri="{BB962C8B-B14F-4D97-AF65-F5344CB8AC3E}">
        <p14:creationId xmlns:p14="http://schemas.microsoft.com/office/powerpoint/2010/main" val="143870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D4DC-DB22-0BA4-F137-D4203321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93" y="0"/>
            <a:ext cx="8341213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masis MT Pro Medium" panose="020406040500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22EF-02EA-DE9C-CA0E-026009935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26" y="980785"/>
            <a:ext cx="8847574" cy="19512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The ability to model integrated backscatter fractions for 1 and 2 decay trap foils and for two different foil thicknesses were investigated.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The pitch angle and energy distributions were explored using E vs. delta T (time of flight).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Absolute sensitivity of the measurements was probed using threshold scaling.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AEFD6-D72D-51D2-F5D0-BF5C8E4D7F82}"/>
              </a:ext>
            </a:extLst>
          </p:cNvPr>
          <p:cNvSpPr txBox="1"/>
          <p:nvPr/>
        </p:nvSpPr>
        <p:spPr>
          <a:xfrm>
            <a:off x="178693" y="6209619"/>
            <a:ext cx="9083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1" dirty="0"/>
              <a:t>This material is based upon work supported by the U.S. Department of Energy, Office of Science, Office of Nuclear Physics, under Award Number DE-SC0 014622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68572-532E-637E-F3D6-6CF36A1E747F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 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82929-6807-508F-F37E-1EBFE1657891}"/>
              </a:ext>
            </a:extLst>
          </p:cNvPr>
          <p:cNvSpPr txBox="1">
            <a:spLocks/>
          </p:cNvSpPr>
          <p:nvPr/>
        </p:nvSpPr>
        <p:spPr>
          <a:xfrm>
            <a:off x="401392" y="2932035"/>
            <a:ext cx="83412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r>
              <a:rPr lang="en-US" b="0" dirty="0">
                <a:solidFill>
                  <a:schemeClr val="accent1"/>
                </a:solidFill>
                <a:latin typeface="Amasis MT Pro Medium" panose="02040604050005020304" pitchFamily="18" charset="0"/>
              </a:rPr>
              <a:t>Future Work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1BAAB-B095-AC92-A228-475C240388A2}"/>
              </a:ext>
            </a:extLst>
          </p:cNvPr>
          <p:cNvSpPr txBox="1"/>
          <p:nvPr/>
        </p:nvSpPr>
        <p:spPr>
          <a:xfrm>
            <a:off x="329383" y="4112268"/>
            <a:ext cx="786753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Test physics models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with Geant4.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Investigate events when foils are placed in field expansion region.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Explore source energy selection.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535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D4DC-DB22-0BA4-F137-D4203321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(from Maninder)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366DC-50EC-7EAC-310B-36A81FA3F568}"/>
              </a:ext>
            </a:extLst>
          </p:cNvPr>
          <p:cNvSpPr txBox="1"/>
          <p:nvPr/>
        </p:nvSpPr>
        <p:spPr>
          <a:xfrm>
            <a:off x="0" y="6470690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 	</a:t>
            </a:r>
          </a:p>
        </p:txBody>
      </p:sp>
      <p:pic>
        <p:nvPicPr>
          <p:cNvPr id="1028" name="Picture 4" descr="Logo History At The University of Kentucky">
            <a:extLst>
              <a:ext uri="{FF2B5EF4-FFF2-40B4-BE49-F238E27FC236}">
                <a16:creationId xmlns:a16="http://schemas.microsoft.com/office/drawing/2014/main" id="{D3A30D06-D3F7-137C-6317-11B5B616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29" y="4413578"/>
            <a:ext cx="939098" cy="7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-carolina-state-university - logo | | themountaineer.com">
            <a:extLst>
              <a:ext uri="{FF2B5EF4-FFF2-40B4-BE49-F238E27FC236}">
                <a16:creationId xmlns:a16="http://schemas.microsoft.com/office/drawing/2014/main" id="{932A8988-753C-CE35-F62E-4A4A2CA4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14" y="3594500"/>
            <a:ext cx="699328" cy="6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BAF17D-CD5D-5A00-BAED-501C3596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483" y="2706859"/>
            <a:ext cx="925990" cy="6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33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8E9A-54C1-B7B4-0998-A48C10D7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93" y="2634380"/>
            <a:ext cx="8341213" cy="1143000"/>
          </a:xfrm>
        </p:spPr>
        <p:txBody>
          <a:bodyPr/>
          <a:lstStyle/>
          <a:p>
            <a:r>
              <a:rPr lang="en-US" dirty="0"/>
              <a:t>BACK UP SLIDES</a:t>
            </a:r>
          </a:p>
        </p:txBody>
      </p:sp>
    </p:spTree>
    <p:extLst>
      <p:ext uri="{BB962C8B-B14F-4D97-AF65-F5344CB8AC3E}">
        <p14:creationId xmlns:p14="http://schemas.microsoft.com/office/powerpoint/2010/main" val="4273829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F6C6-5683-2393-A4FB-EC385853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6" y="224478"/>
            <a:ext cx="8341213" cy="85725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Geant4 representation of the geometry </a:t>
            </a:r>
            <a:br>
              <a:rPr lang="en-US">
                <a:solidFill>
                  <a:schemeClr val="tx2"/>
                </a:solidFill>
              </a:rPr>
            </a:b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D1F8469-84D3-7370-16FE-6EDF6217D249}"/>
              </a:ext>
            </a:extLst>
          </p:cNvPr>
          <p:cNvSpPr txBox="1">
            <a:spLocks/>
          </p:cNvSpPr>
          <p:nvPr/>
        </p:nvSpPr>
        <p:spPr>
          <a:xfrm>
            <a:off x="3425156" y="1063229"/>
            <a:ext cx="2048182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pPr algn="l"/>
            <a:endParaRPr lang="en-US" sz="2700"/>
          </a:p>
        </p:txBody>
      </p:sp>
      <p:pic>
        <p:nvPicPr>
          <p:cNvPr id="33" name="Picture 4" descr="Arrow&#10;&#10;Description automatically generated">
            <a:extLst>
              <a:ext uri="{FF2B5EF4-FFF2-40B4-BE49-F238E27FC236}">
                <a16:creationId xmlns:a16="http://schemas.microsoft.com/office/drawing/2014/main" id="{402F8C4D-C7AE-11EA-E6B9-B69F3823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3" t="25282" r="29449" b="24153"/>
          <a:stretch/>
        </p:blipFill>
        <p:spPr>
          <a:xfrm>
            <a:off x="143766" y="1103404"/>
            <a:ext cx="3362694" cy="1789741"/>
          </a:xfrm>
        </p:spPr>
      </p:pic>
      <p:pic>
        <p:nvPicPr>
          <p:cNvPr id="34" name="Graphic 1" descr="Magnifying glass outline">
            <a:extLst>
              <a:ext uri="{FF2B5EF4-FFF2-40B4-BE49-F238E27FC236}">
                <a16:creationId xmlns:a16="http://schemas.microsoft.com/office/drawing/2014/main" id="{68BD2B53-3326-3C28-D65B-D7978FB40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780000">
            <a:off x="2752354" y="2325857"/>
            <a:ext cx="944969" cy="938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777556-5F1F-75A0-8BD1-EDCC24E72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462" y="2978111"/>
            <a:ext cx="5414522" cy="3310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45778-0FFC-FCA4-2682-B1CF84082D98}"/>
              </a:ext>
            </a:extLst>
          </p:cNvPr>
          <p:cNvSpPr txBox="1"/>
          <p:nvPr/>
        </p:nvSpPr>
        <p:spPr>
          <a:xfrm>
            <a:off x="3513462" y="6002914"/>
            <a:ext cx="368132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i="1">
                <a:solidFill>
                  <a:schemeClr val="bg1"/>
                </a:solidFill>
              </a:rPr>
              <a:t>Fig : Geant4 simulations representation for UCNA+ experiment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70601-00AB-92F8-744E-339FDCE27DCD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E726A-8FDB-79C9-C683-E35F779D169B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4 	</a:t>
            </a:r>
          </a:p>
        </p:txBody>
      </p:sp>
    </p:spTree>
    <p:extLst>
      <p:ext uri="{BB962C8B-B14F-4D97-AF65-F5344CB8AC3E}">
        <p14:creationId xmlns:p14="http://schemas.microsoft.com/office/powerpoint/2010/main" val="351059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1429FEE0-41EB-7C6D-F2EB-5B71B6082F42}"/>
              </a:ext>
            </a:extLst>
          </p:cNvPr>
          <p:cNvSpPr/>
          <p:nvPr/>
        </p:nvSpPr>
        <p:spPr>
          <a:xfrm>
            <a:off x="2156511" y="966675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85E68916-D6EF-9ACD-93CC-92DF2B185E1D}"/>
              </a:ext>
            </a:extLst>
          </p:cNvPr>
          <p:cNvSpPr/>
          <p:nvPr/>
        </p:nvSpPr>
        <p:spPr>
          <a:xfrm>
            <a:off x="6200663" y="990487"/>
            <a:ext cx="155126" cy="1575707"/>
          </a:xfrm>
          <a:prstGeom prst="flowChartMagneticDrum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F2EC-8ECA-47FF-9CCF-460000CF0565}"/>
              </a:ext>
            </a:extLst>
          </p:cNvPr>
          <p:cNvSpPr txBox="1"/>
          <p:nvPr/>
        </p:nvSpPr>
        <p:spPr>
          <a:xfrm>
            <a:off x="324342" y="5441779"/>
            <a:ext cx="4859947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                                                                                                                                                 Rashika Gupta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phere">
                <a:extLst>
                  <a:ext uri="{FF2B5EF4-FFF2-40B4-BE49-F238E27FC236}">
                    <a16:creationId xmlns:a16="http://schemas.microsoft.com/office/drawing/2014/main" id="{2F7C9D1C-E733-CC5D-471E-5C18874314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7080" y="1660730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phere">
                <a:extLst>
                  <a:ext uri="{FF2B5EF4-FFF2-40B4-BE49-F238E27FC236}">
                    <a16:creationId xmlns:a16="http://schemas.microsoft.com/office/drawing/2014/main" id="{2F7C9D1C-E733-CC5D-471E-5C18874314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7080" y="1660730"/>
                <a:ext cx="187598" cy="1875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8F82C19C-1480-0EDA-D70F-60A1D28799DE}"/>
              </a:ext>
            </a:extLst>
          </p:cNvPr>
          <p:cNvSpPr/>
          <p:nvPr/>
        </p:nvSpPr>
        <p:spPr>
          <a:xfrm>
            <a:off x="6091696" y="1633516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phere">
                <a:extLst>
                  <a:ext uri="{FF2B5EF4-FFF2-40B4-BE49-F238E27FC236}">
                    <a16:creationId xmlns:a16="http://schemas.microsoft.com/office/drawing/2014/main" id="{3CDDF55D-30BC-93A9-C2C3-E06033B286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6472" y="1901553"/>
              <a:ext cx="187598" cy="187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598" cy="18759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phere">
                <a:extLst>
                  <a:ext uri="{FF2B5EF4-FFF2-40B4-BE49-F238E27FC236}">
                    <a16:creationId xmlns:a16="http://schemas.microsoft.com/office/drawing/2014/main" id="{3CDDF55D-30BC-93A9-C2C3-E06033B28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472" y="1901553"/>
                <a:ext cx="187598" cy="18759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74B52094-76AB-F8CE-2C54-3A84FA98AB69}"/>
              </a:ext>
            </a:extLst>
          </p:cNvPr>
          <p:cNvSpPr/>
          <p:nvPr/>
        </p:nvSpPr>
        <p:spPr>
          <a:xfrm>
            <a:off x="2296439" y="1951902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6C9E9-C5C4-5338-A25A-6A345FC93747}"/>
              </a:ext>
            </a:extLst>
          </p:cNvPr>
          <p:cNvSpPr txBox="1"/>
          <p:nvPr/>
        </p:nvSpPr>
        <p:spPr>
          <a:xfrm>
            <a:off x="6464756" y="1575461"/>
            <a:ext cx="30126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TYPE 0 : </a:t>
            </a: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7CB7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Direct Events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974BA-BD1D-68BD-3816-AA068BBFB5CC}"/>
              </a:ext>
            </a:extLst>
          </p:cNvPr>
          <p:cNvSpPr txBox="1"/>
          <p:nvPr/>
        </p:nvSpPr>
        <p:spPr>
          <a:xfrm>
            <a:off x="6464755" y="2064970"/>
            <a:ext cx="30126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TYPE 1 : </a:t>
            </a:r>
            <a:r>
              <a:rPr kumimoji="0" lang="en-US" sz="1350" b="0" i="1" u="none" strike="noStrike" kern="1200" cap="none" spc="0" normalizeH="0" baseline="0" noProof="0">
                <a:ln>
                  <a:noFill/>
                </a:ln>
                <a:solidFill>
                  <a:srgbClr val="007CB7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Backscattered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C2983-812C-7A40-84D0-BFA7CA2CD73B}"/>
              </a:ext>
            </a:extLst>
          </p:cNvPr>
          <p:cNvSpPr txBox="1"/>
          <p:nvPr/>
        </p:nvSpPr>
        <p:spPr>
          <a:xfrm>
            <a:off x="2545784" y="3377859"/>
            <a:ext cx="3681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Fig: Schematic representation of differentiating between possible types of events as the direct or back-scattered events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B5F472-496C-6308-4740-4737514ADEA5}"/>
              </a:ext>
            </a:extLst>
          </p:cNvPr>
          <p:cNvCxnSpPr>
            <a:cxnSpLocks/>
          </p:cNvCxnSpPr>
          <p:nvPr/>
        </p:nvCxnSpPr>
        <p:spPr>
          <a:xfrm>
            <a:off x="4278442" y="1754529"/>
            <a:ext cx="1813254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652FB-2D81-6A10-87CD-CE7F37DDC6CA}"/>
              </a:ext>
            </a:extLst>
          </p:cNvPr>
          <p:cNvCxnSpPr>
            <a:cxnSpLocks/>
          </p:cNvCxnSpPr>
          <p:nvPr/>
        </p:nvCxnSpPr>
        <p:spPr>
          <a:xfrm>
            <a:off x="4258090" y="2001023"/>
            <a:ext cx="1861265" cy="8389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4E6D08-41B0-37F2-05FA-6A51583C8EB6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365197" y="2131055"/>
            <a:ext cx="3827470" cy="562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Graphic 22" descr="Caret Right with solid fill">
            <a:extLst>
              <a:ext uri="{FF2B5EF4-FFF2-40B4-BE49-F238E27FC236}">
                <a16:creationId xmlns:a16="http://schemas.microsoft.com/office/drawing/2014/main" id="{A5FF4417-506B-2C92-E15F-A64F690EE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0002" y="1583964"/>
            <a:ext cx="342900" cy="342900"/>
          </a:xfrm>
          <a:prstGeom prst="rect">
            <a:avLst/>
          </a:prstGeom>
        </p:spPr>
      </p:pic>
      <p:pic>
        <p:nvPicPr>
          <p:cNvPr id="25" name="Graphic 24" descr="Caret Right with solid fill">
            <a:extLst>
              <a:ext uri="{FF2B5EF4-FFF2-40B4-BE49-F238E27FC236}">
                <a16:creationId xmlns:a16="http://schemas.microsoft.com/office/drawing/2014/main" id="{F329C9AE-AC67-3DF5-20AD-DEE6B126D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2839" y="1832092"/>
            <a:ext cx="342900" cy="342900"/>
          </a:xfrm>
          <a:prstGeom prst="rect">
            <a:avLst/>
          </a:prstGeom>
        </p:spPr>
      </p:pic>
      <p:pic>
        <p:nvPicPr>
          <p:cNvPr id="27" name="Graphic 26" descr="Caret Right with solid fill">
            <a:extLst>
              <a:ext uri="{FF2B5EF4-FFF2-40B4-BE49-F238E27FC236}">
                <a16:creationId xmlns:a16="http://schemas.microsoft.com/office/drawing/2014/main" id="{56648C90-DDA4-0862-3184-33150D83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767940" y="1995352"/>
            <a:ext cx="342900" cy="342900"/>
          </a:xfrm>
          <a:prstGeom prst="rect">
            <a:avLst/>
          </a:prstGeom>
        </p:spPr>
      </p:pic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FAB1BF00-3CC4-978F-4C15-49E8E6C9523F}"/>
              </a:ext>
            </a:extLst>
          </p:cNvPr>
          <p:cNvSpPr/>
          <p:nvPr/>
        </p:nvSpPr>
        <p:spPr>
          <a:xfrm>
            <a:off x="6119358" y="1925550"/>
            <a:ext cx="136366" cy="242027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0BA0B3-A7C1-DC8C-BF1F-3B8F33400D2A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C261E-483B-267F-4981-4EB7F999ACE3}"/>
              </a:ext>
            </a:extLst>
          </p:cNvPr>
          <p:cNvSpPr txBox="1"/>
          <p:nvPr/>
        </p:nvSpPr>
        <p:spPr>
          <a:xfrm>
            <a:off x="5675973" y="2807573"/>
            <a:ext cx="12736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Detector 1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(+z)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09E40D-0248-C01F-D497-F9781B3449E9}"/>
              </a:ext>
            </a:extLst>
          </p:cNvPr>
          <p:cNvSpPr txBox="1"/>
          <p:nvPr/>
        </p:nvSpPr>
        <p:spPr>
          <a:xfrm>
            <a:off x="1580931" y="2704332"/>
            <a:ext cx="12736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Detector 2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(-z)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78E91-32A6-7CD2-B2A3-E407445A44FA}"/>
              </a:ext>
            </a:extLst>
          </p:cNvPr>
          <p:cNvSpPr txBox="1"/>
          <p:nvPr/>
        </p:nvSpPr>
        <p:spPr>
          <a:xfrm>
            <a:off x="39101" y="104096"/>
            <a:ext cx="91734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CB7">
                    <a:lumMod val="75000"/>
                  </a:srgbClr>
                </a:solidFill>
                <a:effectLst/>
                <a:uLnTx/>
                <a:uFillTx/>
                <a:latin typeface="Amasis MT Pro Medium"/>
                <a:ea typeface="+mn-ea"/>
                <a:cs typeface="Times New Roman"/>
              </a:rPr>
              <a:t>Classification of events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CB7">
                  <a:lumMod val="75000"/>
                </a:srgbClr>
              </a:solidFill>
              <a:effectLst/>
              <a:uLnTx/>
              <a:uFillTx/>
              <a:latin typeface="Amasis MT Pro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2FF1-CC38-7317-AA7E-EBAA7D90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Correlations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CE930EB-2367-7ED0-2FF6-B65EAE1FF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10855"/>
            <a:ext cx="2044285" cy="11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6">
                <a:extLst>
                  <a:ext uri="{FF2B5EF4-FFF2-40B4-BE49-F238E27FC236}">
                    <a16:creationId xmlns:a16="http://schemas.microsoft.com/office/drawing/2014/main" id="{A932FF5B-1CD9-8251-D392-239F6EFA6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15080"/>
                  </p:ext>
                </p:extLst>
              </p:nvPr>
            </p:nvGraphicFramePr>
            <p:xfrm>
              <a:off x="2586144" y="1834807"/>
              <a:ext cx="3801079" cy="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84054">
                      <a:extLst>
                        <a:ext uri="{9D8B030D-6E8A-4147-A177-3AD203B41FA5}">
                          <a16:colId xmlns:a16="http://schemas.microsoft.com/office/drawing/2014/main" val="2564537467"/>
                        </a:ext>
                      </a:extLst>
                    </a:gridCol>
                    <a:gridCol w="317025">
                      <a:extLst>
                        <a:ext uri="{9D8B030D-6E8A-4147-A177-3AD203B41FA5}">
                          <a16:colId xmlns:a16="http://schemas.microsoft.com/office/drawing/2014/main" val="2462634979"/>
                        </a:ext>
                      </a:extLst>
                    </a:gridCol>
                  </a:tblGrid>
                  <a:tr h="286073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+mn-lt"/>
                            </a:rPr>
                            <a:t>polarization of initial neutron is known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200">
                              <a:latin typeface="+mn-lt"/>
                            </a:rPr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939682"/>
                      </a:ext>
                    </a:extLst>
                  </a:tr>
                  <a:tr h="28607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+mn-lt"/>
                            </a:rPr>
                            <a:t>Momentum of decay electron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sz="1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lang="en-US" sz="1200" b="1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oMath>
                          </a14:m>
                          <a:r>
                            <a:rPr lang="en-US" sz="1200">
                              <a:latin typeface="+mn-lt"/>
                            </a:rPr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325425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6">
                <a:extLst>
                  <a:ext uri="{FF2B5EF4-FFF2-40B4-BE49-F238E27FC236}">
                    <a16:creationId xmlns:a16="http://schemas.microsoft.com/office/drawing/2014/main" id="{A932FF5B-1CD9-8251-D392-239F6EFA6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15080"/>
                  </p:ext>
                </p:extLst>
              </p:nvPr>
            </p:nvGraphicFramePr>
            <p:xfrm>
              <a:off x="2586144" y="1834807"/>
              <a:ext cx="3801079" cy="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84054">
                      <a:extLst>
                        <a:ext uri="{9D8B030D-6E8A-4147-A177-3AD203B41FA5}">
                          <a16:colId xmlns:a16="http://schemas.microsoft.com/office/drawing/2014/main" val="2564537467"/>
                        </a:ext>
                      </a:extLst>
                    </a:gridCol>
                    <a:gridCol w="317025">
                      <a:extLst>
                        <a:ext uri="{9D8B030D-6E8A-4147-A177-3AD203B41FA5}">
                          <a16:colId xmlns:a16="http://schemas.microsoft.com/office/drawing/2014/main" val="2462634979"/>
                        </a:ext>
                      </a:extLst>
                    </a:gridCol>
                  </a:tblGrid>
                  <a:tr h="286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5" t="-2083" r="-94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939682"/>
                      </a:ext>
                    </a:extLst>
                  </a:tr>
                  <a:tr h="286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5" t="-104255" r="-9441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325425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76067F-0B04-426F-E7A6-BBE94A5B836B}"/>
                  </a:ext>
                </a:extLst>
              </p:cNvPr>
              <p:cNvSpPr txBox="1"/>
              <p:nvPr/>
            </p:nvSpPr>
            <p:spPr>
              <a:xfrm>
                <a:off x="3076185" y="3717055"/>
                <a:ext cx="248516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1+3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350" i="1" baseline="30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76067F-0B04-426F-E7A6-BBE94A5B8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85" y="3717055"/>
                <a:ext cx="2485168" cy="439544"/>
              </a:xfrm>
              <a:prstGeom prst="rect">
                <a:avLst/>
              </a:prstGeom>
              <a:blipFill>
                <a:blip r:embed="rId4"/>
                <a:stretch>
                  <a:fillRect l="-1229" t="-1389" r="-2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6AF8DD-5239-F954-D15D-2D47EF852BC5}"/>
                  </a:ext>
                </a:extLst>
              </p:cNvPr>
              <p:cNvSpPr txBox="1"/>
              <p:nvPr/>
            </p:nvSpPr>
            <p:spPr>
              <a:xfrm>
                <a:off x="2926444" y="2928403"/>
                <a:ext cx="3035831" cy="61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sz="135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ctrlP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350" i="1" baseline="-25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350" baseline="-25000">
                  <a:solidFill>
                    <a:prstClr val="black"/>
                  </a:solidFill>
                  <a:latin typeface="Times New Roman"/>
                  <a:ea typeface="Cambria Math" panose="02040503050406030204" pitchFamily="18" charset="0"/>
                </a:endParaRPr>
              </a:p>
              <a:p>
                <a:pPr defTabSz="685800"/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  <a:p>
                <a:pPr defTabSz="685800"/>
                <a:r>
                  <a:rPr lang="en-US" sz="1350">
                    <a:solidFill>
                      <a:prstClr val="black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𝐸𝑒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(1+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6AF8DD-5239-F954-D15D-2D47EF85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444" y="2928403"/>
                <a:ext cx="3035831" cy="618439"/>
              </a:xfrm>
              <a:prstGeom prst="rect">
                <a:avLst/>
              </a:prstGeom>
              <a:blipFill>
                <a:blip r:embed="rId5"/>
                <a:stretch>
                  <a:fillRect l="-10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60446E7-B156-341B-46AF-DAE15DEA0E1F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>
                <a:solidFill>
                  <a:prstClr val="white"/>
                </a:solidFill>
                <a:latin typeface="Times New Roman"/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B03749-C878-EDF1-89DF-F45CEC57B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473" y="711578"/>
            <a:ext cx="2103302" cy="238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03186D-A0DD-7FA6-CD3E-B1A637357FDA}"/>
                  </a:ext>
                </a:extLst>
              </p:cNvPr>
              <p:cNvSpPr txBox="1"/>
              <p:nvPr/>
            </p:nvSpPr>
            <p:spPr>
              <a:xfrm>
                <a:off x="7870024" y="2215399"/>
                <a:ext cx="120912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03186D-A0DD-7FA6-CD3E-B1A63735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024" y="2215399"/>
                <a:ext cx="1209124" cy="402931"/>
              </a:xfrm>
              <a:prstGeom prst="rect">
                <a:avLst/>
              </a:prstGeom>
              <a:blipFill>
                <a:blip r:embed="rId7"/>
                <a:stretch>
                  <a:fillRect t="-20896" r="-353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E7A025-6BB9-ED9D-8B8B-C959175E4FAF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2 	</a:t>
            </a:r>
          </a:p>
        </p:txBody>
      </p:sp>
    </p:spTree>
    <p:extLst>
      <p:ext uri="{BB962C8B-B14F-4D97-AF65-F5344CB8AC3E}">
        <p14:creationId xmlns:p14="http://schemas.microsoft.com/office/powerpoint/2010/main" val="276989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65AF-166D-0375-9350-5D006E34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50" y="684664"/>
            <a:ext cx="8648299" cy="1143000"/>
          </a:xfrm>
        </p:spPr>
        <p:txBody>
          <a:bodyPr/>
          <a:lstStyle/>
          <a:p>
            <a:r>
              <a:rPr lang="en-US" sz="2200" dirty="0"/>
              <a:t>Type 0 events </a:t>
            </a:r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CBB6939F-E8E4-AFA0-F4CD-14322FF5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57" y="1827664"/>
            <a:ext cx="3952086" cy="35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AC30D-8212-35CD-6744-3456F209E884}"/>
              </a:ext>
            </a:extLst>
          </p:cNvPr>
          <p:cNvSpPr txBox="1"/>
          <p:nvPr/>
        </p:nvSpPr>
        <p:spPr>
          <a:xfrm>
            <a:off x="2804577" y="5364056"/>
            <a:ext cx="368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Fig: Schematic representation of  type 0 events.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BF8E9-B852-F8AE-AF91-8471A8D52EBC}"/>
              </a:ext>
            </a:extLst>
          </p:cNvPr>
          <p:cNvSpPr txBox="1"/>
          <p:nvPr/>
        </p:nvSpPr>
        <p:spPr>
          <a:xfrm>
            <a:off x="39101" y="104096"/>
            <a:ext cx="91734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CB7">
                    <a:lumMod val="75000"/>
                  </a:srgbClr>
                </a:solidFill>
                <a:effectLst/>
                <a:uLnTx/>
                <a:uFillTx/>
                <a:latin typeface="Amasis MT Pro Medium"/>
                <a:ea typeface="+mn-ea"/>
                <a:cs typeface="Times New Roman"/>
              </a:rPr>
              <a:t>Classification of events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CB7">
                  <a:lumMod val="75000"/>
                </a:srgbClr>
              </a:solidFill>
              <a:effectLst/>
              <a:uLnTx/>
              <a:uFillTx/>
              <a:latin typeface="Amasis MT Pro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82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[animate output image]">
            <a:extLst>
              <a:ext uri="{FF2B5EF4-FFF2-40B4-BE49-F238E27FC236}">
                <a16:creationId xmlns:a16="http://schemas.microsoft.com/office/drawing/2014/main" id="{0711A5B7-2D2F-FB1D-5A5D-E5616F48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95" y="1964988"/>
            <a:ext cx="3934394" cy="34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1B8B6-A39D-6561-075C-3E5B3A898334}"/>
              </a:ext>
            </a:extLst>
          </p:cNvPr>
          <p:cNvSpPr txBox="1"/>
          <p:nvPr/>
        </p:nvSpPr>
        <p:spPr>
          <a:xfrm>
            <a:off x="2788366" y="5493452"/>
            <a:ext cx="368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Fig: Schematic representation of  type 1 events.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FDC63-02EA-CBD4-58D6-EC5D5BECF930}"/>
              </a:ext>
            </a:extLst>
          </p:cNvPr>
          <p:cNvSpPr txBox="1"/>
          <p:nvPr/>
        </p:nvSpPr>
        <p:spPr>
          <a:xfrm>
            <a:off x="39101" y="104096"/>
            <a:ext cx="91734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CB7">
                    <a:lumMod val="75000"/>
                  </a:srgbClr>
                </a:solidFill>
                <a:effectLst/>
                <a:uLnTx/>
                <a:uFillTx/>
                <a:latin typeface="Amasis MT Pro Medium"/>
                <a:ea typeface="+mn-ea"/>
                <a:cs typeface="Times New Roman"/>
              </a:rPr>
              <a:t>Classification of events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CB7">
                  <a:lumMod val="75000"/>
                </a:srgbClr>
              </a:solidFill>
              <a:effectLst/>
              <a:uLnTx/>
              <a:uFillTx/>
              <a:latin typeface="Amasis MT Pro Medium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0F5D02-1A2F-4EAA-C6E6-959873442F74}"/>
              </a:ext>
            </a:extLst>
          </p:cNvPr>
          <p:cNvSpPr txBox="1">
            <a:spLocks/>
          </p:cNvSpPr>
          <p:nvPr/>
        </p:nvSpPr>
        <p:spPr>
          <a:xfrm>
            <a:off x="247850" y="684664"/>
            <a:ext cx="86482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Regular"/>
                <a:ea typeface="+mj-ea"/>
              </a:rPr>
              <a:t>Type 1 events </a:t>
            </a:r>
          </a:p>
        </p:txBody>
      </p:sp>
    </p:spTree>
    <p:extLst>
      <p:ext uri="{BB962C8B-B14F-4D97-AF65-F5344CB8AC3E}">
        <p14:creationId xmlns:p14="http://schemas.microsoft.com/office/powerpoint/2010/main" val="427481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07503-3C3F-73ED-B6A0-57230118441D}"/>
              </a:ext>
            </a:extLst>
          </p:cNvPr>
          <p:cNvSpPr txBox="1"/>
          <p:nvPr/>
        </p:nvSpPr>
        <p:spPr>
          <a:xfrm>
            <a:off x="328352" y="104096"/>
            <a:ext cx="88842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Geant4 simulations results for </a:t>
            </a:r>
            <a:r>
              <a:rPr lang="en-US" sz="2800" baseline="3000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113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Sn electron conversion</a:t>
            </a:r>
            <a:endParaRPr lang="en-US" sz="280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491839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138059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23326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0636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38701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64530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47322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55070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1542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blipFill>
                <a:blip r:embed="rId2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8" y="2497603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592301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2" y="2423131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334078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256433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1" y="2184562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10" y="2101278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1274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331419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09846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550706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/>
              <p:nvPr/>
            </p:nvGraphicFramePr>
            <p:xfrm rot="4919437">
              <a:off x="2118177" y="2267682"/>
              <a:ext cx="160239" cy="256263"/>
            </p:xfrm>
            <a:graphic>
              <a:graphicData uri="http://schemas.microsoft.com/office/drawing/2017/model3d">
                <am3d:model3d r:embed="rId7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919437">
                <a:off x="2118177" y="2267682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418437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064657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15986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23296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31361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57190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39982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4773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08084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blipFill>
                <a:blip r:embed="rId9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4" y="2424201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518899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8" y="2349729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260676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183031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7" y="2111160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6" y="2027876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23934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258017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536444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477304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/>
            </p:nvGraphicFramePr>
            <p:xfrm rot="4919437">
              <a:off x="6770053" y="2194280"/>
              <a:ext cx="160239" cy="256263"/>
            </p:xfrm>
            <a:graphic>
              <a:graphicData uri="http://schemas.microsoft.com/office/drawing/2017/model3d">
                <am3d:model3d r:embed="rId7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919437">
                <a:off x="6770053" y="2194280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71046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17266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1247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8556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6622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2451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5243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2991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334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blipFill>
                <a:blip r:embed="rId11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2" y="5076810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5171508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6" y="5002338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913285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835640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5" y="4763769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4" y="4680485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89195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10626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89053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29913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46889"/>
              <a:ext cx="160239" cy="256263"/>
            </p:xfrm>
            <a:graphic>
              <a:graphicData uri="http://schemas.microsoft.com/office/drawing/2017/model3d">
                <am3d:model3d r:embed="rId7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919437">
                <a:off x="4160341" y="4846889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279608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1283E57-8CDB-7116-A536-AE703F985D7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35" t="8962" r="6266" b="7417"/>
          <a:stretch/>
        </p:blipFill>
        <p:spPr>
          <a:xfrm>
            <a:off x="756231" y="1128542"/>
            <a:ext cx="7360058" cy="50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8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491839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138059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23326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0636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38701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64530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47322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55070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1542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788346"/>
                <a:ext cx="885825" cy="264881"/>
              </a:xfrm>
              <a:prstGeom prst="rect">
                <a:avLst/>
              </a:prstGeom>
              <a:blipFill>
                <a:blip r:embed="rId2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8" y="2497603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592301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2" y="2423131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334078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256433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1" y="2184562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10" y="2101278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1274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331419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799867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747443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09846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550706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418437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064657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15986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23296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31361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57190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39982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4773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08084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714944"/>
                <a:ext cx="885825" cy="264881"/>
              </a:xfrm>
              <a:prstGeom prst="rect">
                <a:avLst/>
              </a:prstGeom>
              <a:blipFill>
                <a:blip r:embed="rId7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4" y="2424201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518899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8" y="2349729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260676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183031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7" y="2111160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6" y="2027876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23934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258017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726465"/>
                <a:ext cx="1036309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674041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536444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477304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71046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17266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1247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8556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6622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2451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5243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2991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334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67553"/>
                <a:ext cx="885825" cy="264881"/>
              </a:xfrm>
              <a:prstGeom prst="rect">
                <a:avLst/>
              </a:prstGeom>
              <a:blipFill>
                <a:blip r:embed="rId9"/>
                <a:stretch>
                  <a:fillRect r="-411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2" y="5076810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5171508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6" y="5002338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913285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835640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5" y="4763769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4" y="4680485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89195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10626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79074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26650"/>
                <a:ext cx="1036309" cy="276999"/>
              </a:xfrm>
              <a:prstGeom prst="rect">
                <a:avLst/>
              </a:prstGeom>
              <a:blipFill>
                <a:blip r:embed="rId6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89053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29913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ylinder 1">
            <a:extLst>
              <a:ext uri="{FF2B5EF4-FFF2-40B4-BE49-F238E27FC236}">
                <a16:creationId xmlns:a16="http://schemas.microsoft.com/office/drawing/2014/main" id="{65EFA402-E8D9-DE13-B3BF-C415021DD8E4}"/>
              </a:ext>
            </a:extLst>
          </p:cNvPr>
          <p:cNvSpPr/>
          <p:nvPr/>
        </p:nvSpPr>
        <p:spPr>
          <a:xfrm rot="16200000" flipV="1">
            <a:off x="1891511" y="2327814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279608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32217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/>
              <p:nvPr/>
            </p:nvGraphicFramePr>
            <p:xfrm rot="4919437">
              <a:off x="2118177" y="2267682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2118177" y="2267682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ylinder 5">
            <a:extLst>
              <a:ext uri="{FF2B5EF4-FFF2-40B4-BE49-F238E27FC236}">
                <a16:creationId xmlns:a16="http://schemas.microsoft.com/office/drawing/2014/main" id="{4E175FED-C499-C301-58A2-5D665C2CC828}"/>
              </a:ext>
            </a:extLst>
          </p:cNvPr>
          <p:cNvSpPr/>
          <p:nvPr/>
        </p:nvSpPr>
        <p:spPr>
          <a:xfrm rot="16200000" flipV="1">
            <a:off x="6551560" y="2269112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/>
            </p:nvGraphicFramePr>
            <p:xfrm rot="4919437">
              <a:off x="6770053" y="2194280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6770053" y="2194280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ylinder 6">
            <a:extLst>
              <a:ext uri="{FF2B5EF4-FFF2-40B4-BE49-F238E27FC236}">
                <a16:creationId xmlns:a16="http://schemas.microsoft.com/office/drawing/2014/main" id="{D169F935-F5EE-5CA0-899B-8925B945D46F}"/>
              </a:ext>
            </a:extLst>
          </p:cNvPr>
          <p:cNvSpPr/>
          <p:nvPr/>
        </p:nvSpPr>
        <p:spPr>
          <a:xfrm rot="16200000" flipV="1">
            <a:off x="3943089" y="4934441"/>
            <a:ext cx="429974" cy="89008"/>
          </a:xfrm>
          <a:prstGeom prst="can">
            <a:avLst>
              <a:gd name="adj" fmla="val 50000"/>
            </a:avLst>
          </a:prstGeom>
          <a:solidFill>
            <a:srgbClr val="FFCCCC"/>
          </a:solidFill>
          <a:ln>
            <a:solidFill>
              <a:srgbClr val="FF00FF"/>
            </a:solidFill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46889"/>
              <a:ext cx="160239" cy="256263"/>
            </p:xfrm>
            <a:graphic>
              <a:graphicData uri="http://schemas.microsoft.com/office/drawing/2017/model3d">
                <am3d:model3d r:embed="rId10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919437">
                <a:off x="4160341" y="4846889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590F8-F581-781A-F186-BB5E37712B3B}"/>
              </a:ext>
            </a:extLst>
          </p:cNvPr>
          <p:cNvSpPr/>
          <p:nvPr/>
        </p:nvSpPr>
        <p:spPr>
          <a:xfrm>
            <a:off x="1009812" y="3027845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20FD4-D39E-E9F9-0C48-8A16C7A20864}"/>
              </a:ext>
            </a:extLst>
          </p:cNvPr>
          <p:cNvSpPr/>
          <p:nvPr/>
        </p:nvSpPr>
        <p:spPr>
          <a:xfrm>
            <a:off x="5664500" y="2962010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B4FE1-6823-5B0E-E3BB-C34929BB29C7}"/>
              </a:ext>
            </a:extLst>
          </p:cNvPr>
          <p:cNvSpPr/>
          <p:nvPr/>
        </p:nvSpPr>
        <p:spPr>
          <a:xfrm>
            <a:off x="3138675" y="5631521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3F92616-60B5-DF07-D402-E5F53753A0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4" y="546148"/>
            <a:ext cx="4172366" cy="2980261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EF5D8BD-3175-3CFD-C479-0438338D74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6726" y="3166769"/>
            <a:ext cx="4436178" cy="316869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6FC67AF-D7DC-EA36-F060-FDC00106BF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1725" y="554942"/>
            <a:ext cx="4243174" cy="3030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A5B50-517F-F4DE-2228-1EF673FA7795}"/>
              </a:ext>
            </a:extLst>
          </p:cNvPr>
          <p:cNvSpPr txBox="1"/>
          <p:nvPr/>
        </p:nvSpPr>
        <p:spPr>
          <a:xfrm>
            <a:off x="389094" y="6158374"/>
            <a:ext cx="8021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Fig: The simulated spectra for electron conversion for  </a:t>
            </a:r>
            <a:r>
              <a:rPr lang="en-US" sz="1000" i="1" baseline="30000" dirty="0">
                <a:solidFill>
                  <a:prstClr val="black"/>
                </a:solidFill>
                <a:latin typeface="Times New Roman"/>
              </a:rPr>
              <a:t>113</a:t>
            </a:r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Sn with different foil configurations of 0,1,2 foils with the source holder made of </a:t>
            </a:r>
            <a:r>
              <a:rPr lang="en-US" sz="1000" i="1" dirty="0" err="1">
                <a:solidFill>
                  <a:prstClr val="black"/>
                </a:solidFill>
                <a:latin typeface="Times New Roman"/>
              </a:rPr>
              <a:t>sixFsixF</a:t>
            </a:r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F9629-ED76-23A0-8A14-0642D6733070}"/>
              </a:ext>
            </a:extLst>
          </p:cNvPr>
          <p:cNvSpPr txBox="1"/>
          <p:nvPr/>
        </p:nvSpPr>
        <p:spPr>
          <a:xfrm>
            <a:off x="42317" y="23739"/>
            <a:ext cx="92125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Geant4 simulations results for </a:t>
            </a:r>
            <a:r>
              <a:rPr lang="en-US" sz="2400" baseline="300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113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Sn electron conversion</a:t>
            </a:r>
          </a:p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Source holder : 6F-6F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 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F37E4-E8DB-5459-1BEC-7EC07E16C241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10 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0D1FE-BAF5-54A3-E42F-067D08F8BE9F}"/>
              </a:ext>
            </a:extLst>
          </p:cNvPr>
          <p:cNvSpPr/>
          <p:nvPr/>
        </p:nvSpPr>
        <p:spPr>
          <a:xfrm>
            <a:off x="1326188" y="833453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98F5F-EBB8-785F-38CD-AAB5851C70C0}"/>
              </a:ext>
            </a:extLst>
          </p:cNvPr>
          <p:cNvSpPr/>
          <p:nvPr/>
        </p:nvSpPr>
        <p:spPr>
          <a:xfrm>
            <a:off x="6021116" y="904920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1-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B04A292-CD44-74E7-F56D-A13534A9519B}"/>
              </a:ext>
            </a:extLst>
          </p:cNvPr>
          <p:cNvSpPr/>
          <p:nvPr/>
        </p:nvSpPr>
        <p:spPr>
          <a:xfrm>
            <a:off x="3411756" y="3744486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</p:spTree>
    <p:extLst>
      <p:ext uri="{BB962C8B-B14F-4D97-AF65-F5344CB8AC3E}">
        <p14:creationId xmlns:p14="http://schemas.microsoft.com/office/powerpoint/2010/main" val="106020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2FF1-CC38-7317-AA7E-EBAA7D90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Correlations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CE930EB-2367-7ED0-2FF6-B65EAE1FF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10855"/>
            <a:ext cx="2044285" cy="11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6">
                <a:extLst>
                  <a:ext uri="{FF2B5EF4-FFF2-40B4-BE49-F238E27FC236}">
                    <a16:creationId xmlns:a16="http://schemas.microsoft.com/office/drawing/2014/main" id="{A932FF5B-1CD9-8251-D392-239F6EFA60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6144" y="1834807"/>
              <a:ext cx="3801079" cy="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84054">
                      <a:extLst>
                        <a:ext uri="{9D8B030D-6E8A-4147-A177-3AD203B41FA5}">
                          <a16:colId xmlns:a16="http://schemas.microsoft.com/office/drawing/2014/main" val="2564537467"/>
                        </a:ext>
                      </a:extLst>
                    </a:gridCol>
                    <a:gridCol w="317025">
                      <a:extLst>
                        <a:ext uri="{9D8B030D-6E8A-4147-A177-3AD203B41FA5}">
                          <a16:colId xmlns:a16="http://schemas.microsoft.com/office/drawing/2014/main" val="2462634979"/>
                        </a:ext>
                      </a:extLst>
                    </a:gridCol>
                  </a:tblGrid>
                  <a:tr h="286073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+mn-lt"/>
                            </a:rPr>
                            <a:t>polarization of initial neutron is known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200">
                              <a:latin typeface="+mn-lt"/>
                            </a:rPr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939682"/>
                      </a:ext>
                    </a:extLst>
                  </a:tr>
                  <a:tr h="28607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>
                              <a:latin typeface="+mn-lt"/>
                            </a:rPr>
                            <a:t>Momentum of decay electron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sz="1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lang="en-US" sz="1200" b="1" i="1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oMath>
                          </a14:m>
                          <a:r>
                            <a:rPr lang="en-US" sz="1200">
                              <a:latin typeface="+mn-lt"/>
                            </a:rPr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325425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6">
                <a:extLst>
                  <a:ext uri="{FF2B5EF4-FFF2-40B4-BE49-F238E27FC236}">
                    <a16:creationId xmlns:a16="http://schemas.microsoft.com/office/drawing/2014/main" id="{A932FF5B-1CD9-8251-D392-239F6EFA60F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86144" y="1834807"/>
              <a:ext cx="3801079" cy="5721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84054">
                      <a:extLst>
                        <a:ext uri="{9D8B030D-6E8A-4147-A177-3AD203B41FA5}">
                          <a16:colId xmlns:a16="http://schemas.microsoft.com/office/drawing/2014/main" val="2564537467"/>
                        </a:ext>
                      </a:extLst>
                    </a:gridCol>
                    <a:gridCol w="317025">
                      <a:extLst>
                        <a:ext uri="{9D8B030D-6E8A-4147-A177-3AD203B41FA5}">
                          <a16:colId xmlns:a16="http://schemas.microsoft.com/office/drawing/2014/main" val="2462634979"/>
                        </a:ext>
                      </a:extLst>
                    </a:gridCol>
                  </a:tblGrid>
                  <a:tr h="286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5" t="-2083" r="-94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939682"/>
                      </a:ext>
                    </a:extLst>
                  </a:tr>
                  <a:tr h="286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5" t="-104255" r="-9441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>
                              <a:sym typeface="Wingdings" panose="05000000000000000000" pitchFamily="2" charset="2"/>
                            </a:rPr>
                            <a:t></a:t>
                          </a:r>
                          <a:endParaRPr lang="en-US" sz="10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325425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76067F-0B04-426F-E7A6-BBE94A5B836B}"/>
                  </a:ext>
                </a:extLst>
              </p:cNvPr>
              <p:cNvSpPr txBox="1"/>
              <p:nvPr/>
            </p:nvSpPr>
            <p:spPr>
              <a:xfrm>
                <a:off x="3076185" y="3717055"/>
                <a:ext cx="248516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1+3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350" i="1" baseline="30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76067F-0B04-426F-E7A6-BBE94A5B8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85" y="3717055"/>
                <a:ext cx="2485168" cy="439544"/>
              </a:xfrm>
              <a:prstGeom prst="rect">
                <a:avLst/>
              </a:prstGeom>
              <a:blipFill>
                <a:blip r:embed="rId4"/>
                <a:stretch>
                  <a:fillRect l="-1229" t="-1389" r="-2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6AF8DD-5239-F954-D15D-2D47EF852BC5}"/>
                  </a:ext>
                </a:extLst>
              </p:cNvPr>
              <p:cNvSpPr txBox="1"/>
              <p:nvPr/>
            </p:nvSpPr>
            <p:spPr>
              <a:xfrm>
                <a:off x="2926444" y="2928403"/>
                <a:ext cx="3035831" cy="61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sz="135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d>
                        <m:dPr>
                          <m:ctrlPr>
                            <a:rPr lang="en-US" sz="1350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350" i="1" baseline="-25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𝑑𝐸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350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350" baseline="-25000">
                  <a:solidFill>
                    <a:prstClr val="black"/>
                  </a:solidFill>
                  <a:latin typeface="Times New Roman"/>
                  <a:ea typeface="Cambria Math" panose="02040503050406030204" pitchFamily="18" charset="0"/>
                </a:endParaRPr>
              </a:p>
              <a:p>
                <a:pPr defTabSz="685800"/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  <a:p>
                <a:pPr defTabSz="685800"/>
                <a:r>
                  <a:rPr lang="en-US" sz="1350">
                    <a:solidFill>
                      <a:prstClr val="black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𝐸𝑒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(1+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sz="1350">
                  <a:solidFill>
                    <a:prstClr val="black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6AF8DD-5239-F954-D15D-2D47EF852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444" y="2928403"/>
                <a:ext cx="3035831" cy="618439"/>
              </a:xfrm>
              <a:prstGeom prst="rect">
                <a:avLst/>
              </a:prstGeom>
              <a:blipFill>
                <a:blip r:embed="rId5"/>
                <a:stretch>
                  <a:fillRect l="-10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>
            <a:extLst>
              <a:ext uri="{FF2B5EF4-FFF2-40B4-BE49-F238E27FC236}">
                <a16:creationId xmlns:a16="http://schemas.microsoft.com/office/drawing/2014/main" id="{A13FB037-7E8A-01B7-7122-2274485EDD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707" b="-67"/>
          <a:stretch/>
        </p:blipFill>
        <p:spPr>
          <a:xfrm>
            <a:off x="1278444" y="4557992"/>
            <a:ext cx="2836214" cy="1481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0446E7-B156-341B-46AF-DAE15DEA0E1F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>
                <a:solidFill>
                  <a:prstClr val="white"/>
                </a:solidFill>
                <a:latin typeface="Times New Roman"/>
              </a:rPr>
              <a:t>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D44439-F3A0-CDE3-C62B-333B080E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960" y="4868883"/>
            <a:ext cx="2836214" cy="57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03749-C878-EDF1-89DF-F45CEC57B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473" y="711578"/>
            <a:ext cx="2103302" cy="2385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03186D-A0DD-7FA6-CD3E-B1A637357FDA}"/>
                  </a:ext>
                </a:extLst>
              </p:cNvPr>
              <p:cNvSpPr txBox="1"/>
              <p:nvPr/>
            </p:nvSpPr>
            <p:spPr>
              <a:xfrm>
                <a:off x="7870024" y="2215399"/>
                <a:ext cx="120912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03186D-A0DD-7FA6-CD3E-B1A63735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024" y="2215399"/>
                <a:ext cx="1209124" cy="402931"/>
              </a:xfrm>
              <a:prstGeom prst="rect">
                <a:avLst/>
              </a:prstGeom>
              <a:blipFill>
                <a:blip r:embed="rId9"/>
                <a:stretch>
                  <a:fillRect t="-20896" r="-353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DAB4C76-1D23-BBEF-2E3E-BF6ECC9C376E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2 	</a:t>
            </a:r>
          </a:p>
        </p:txBody>
      </p:sp>
    </p:spTree>
    <p:extLst>
      <p:ext uri="{BB962C8B-B14F-4D97-AF65-F5344CB8AC3E}">
        <p14:creationId xmlns:p14="http://schemas.microsoft.com/office/powerpoint/2010/main" val="5438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F6C6-5683-2393-A4FB-EC385853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6" y="224478"/>
            <a:ext cx="8341213" cy="85725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From UCNA to UCNA + </a:t>
            </a:r>
            <a:br>
              <a:rPr lang="en-US">
                <a:solidFill>
                  <a:schemeClr val="tx2"/>
                </a:solidFill>
              </a:rPr>
            </a:b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D1F8469-84D3-7370-16FE-6EDF6217D249}"/>
              </a:ext>
            </a:extLst>
          </p:cNvPr>
          <p:cNvSpPr txBox="1">
            <a:spLocks/>
          </p:cNvSpPr>
          <p:nvPr/>
        </p:nvSpPr>
        <p:spPr>
          <a:xfrm>
            <a:off x="3425156" y="1063229"/>
            <a:ext cx="2048182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pPr algn="l"/>
            <a:endParaRPr lang="en-US" sz="2700"/>
          </a:p>
        </p:txBody>
      </p:sp>
      <p:pic>
        <p:nvPicPr>
          <p:cNvPr id="33" name="Picture 4" descr="Arrow&#10;&#10;Description automatically generated">
            <a:extLst>
              <a:ext uri="{FF2B5EF4-FFF2-40B4-BE49-F238E27FC236}">
                <a16:creationId xmlns:a16="http://schemas.microsoft.com/office/drawing/2014/main" id="{402F8C4D-C7AE-11EA-E6B9-B69F3823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3" t="25282" r="29449" b="24153"/>
          <a:stretch/>
        </p:blipFill>
        <p:spPr>
          <a:xfrm>
            <a:off x="5728225" y="333868"/>
            <a:ext cx="3238185" cy="1723473"/>
          </a:xfrm>
        </p:spPr>
      </p:pic>
      <p:pic>
        <p:nvPicPr>
          <p:cNvPr id="34" name="Graphic 1" descr="Magnifying glass outline">
            <a:extLst>
              <a:ext uri="{FF2B5EF4-FFF2-40B4-BE49-F238E27FC236}">
                <a16:creationId xmlns:a16="http://schemas.microsoft.com/office/drawing/2014/main" id="{68BD2B53-3326-3C28-D65B-D7978FB40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780000">
            <a:off x="8282243" y="1521908"/>
            <a:ext cx="944969" cy="938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21BE3-89AB-083E-ED3F-A12CDFEB51CC}"/>
                  </a:ext>
                </a:extLst>
              </p:cNvPr>
              <p:cNvSpPr txBox="1"/>
              <p:nvPr/>
            </p:nvSpPr>
            <p:spPr>
              <a:xfrm>
                <a:off x="183464" y="3665719"/>
                <a:ext cx="3712252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Incorporate new silicon photomultiplier plastic scintillator readout </a:t>
                </a:r>
              </a:p>
              <a:p>
                <a:r>
                  <a:rPr lang="en-US" sz="1350" dirty="0"/>
                  <a:t>•   Develop new precise calibration tools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Minimize and understand backscattering</a:t>
                </a:r>
              </a:p>
              <a:p>
                <a:r>
                  <a:rPr lang="en-US" sz="1350" dirty="0"/>
                  <a:t>precisely</a:t>
                </a:r>
              </a:p>
              <a:p>
                <a:r>
                  <a:rPr lang="en-US" sz="1350" dirty="0"/>
                  <a:t>	 -  decreasing the fraction of electrons that are lost in the spectrometer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b="1" dirty="0"/>
                  <a:t>UCNA+ </a:t>
                </a:r>
                <a:r>
                  <a:rPr lang="en-US" sz="1350" dirty="0"/>
                  <a:t>apparatus will try to reach 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≤ 0.2%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21BE3-89AB-083E-ED3F-A12CDFEB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64" y="3665719"/>
                <a:ext cx="3712252" cy="2585323"/>
              </a:xfrm>
              <a:prstGeom prst="rect">
                <a:avLst/>
              </a:prstGeom>
              <a:blipFill>
                <a:blip r:embed="rId5"/>
                <a:stretch>
                  <a:fillRect l="-328" t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45778-0FFC-FCA4-2682-B1CF84082D98}"/>
              </a:ext>
            </a:extLst>
          </p:cNvPr>
          <p:cNvSpPr txBox="1"/>
          <p:nvPr/>
        </p:nvSpPr>
        <p:spPr>
          <a:xfrm>
            <a:off x="4314372" y="5471271"/>
            <a:ext cx="368132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i="1">
                <a:solidFill>
                  <a:schemeClr val="bg1"/>
                </a:solidFill>
              </a:rPr>
              <a:t>Fig : Geant4 simulations representation for UCNA+ experiment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70601-00AB-92F8-744E-339FDCE27DCD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71F8D-0543-2BFB-2071-0A8F1F6C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6737"/>
            <a:ext cx="5129788" cy="1153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777556-5F1F-75A0-8BD1-EDCC24E72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372" y="2965653"/>
            <a:ext cx="4760759" cy="29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3E20B-49B6-9AEE-EE1F-1326D007E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51885"/>
            <a:ext cx="7414163" cy="1288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F65FC-CC9C-E756-054B-DC063943DD5C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3 	</a:t>
            </a:r>
          </a:p>
        </p:txBody>
      </p:sp>
    </p:spTree>
    <p:extLst>
      <p:ext uri="{BB962C8B-B14F-4D97-AF65-F5344CB8AC3E}">
        <p14:creationId xmlns:p14="http://schemas.microsoft.com/office/powerpoint/2010/main" val="225808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F6C6-5683-2393-A4FB-EC385853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6" y="224478"/>
            <a:ext cx="8341213" cy="85725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From UCNA to UCNA + </a:t>
            </a:r>
            <a:br>
              <a:rPr lang="en-US">
                <a:solidFill>
                  <a:schemeClr val="tx2"/>
                </a:solidFill>
              </a:rPr>
            </a:br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D1F8469-84D3-7370-16FE-6EDF6217D249}"/>
              </a:ext>
            </a:extLst>
          </p:cNvPr>
          <p:cNvSpPr txBox="1">
            <a:spLocks/>
          </p:cNvSpPr>
          <p:nvPr/>
        </p:nvSpPr>
        <p:spPr>
          <a:xfrm>
            <a:off x="3425156" y="1063229"/>
            <a:ext cx="2048182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pPr algn="l"/>
            <a:endParaRPr lang="en-US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21BE3-89AB-083E-ED3F-A12CDFEB51CC}"/>
                  </a:ext>
                </a:extLst>
              </p:cNvPr>
              <p:cNvSpPr txBox="1"/>
              <p:nvPr/>
            </p:nvSpPr>
            <p:spPr>
              <a:xfrm>
                <a:off x="279947" y="4900385"/>
                <a:ext cx="3712252" cy="1131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b="1" dirty="0"/>
                  <a:t>UCNA+ </a:t>
                </a:r>
                <a:r>
                  <a:rPr lang="en-US" sz="1350" dirty="0"/>
                  <a:t>apparatus will try to reach 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≤ 0.2%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E21BE3-89AB-083E-ED3F-A12CDFEB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7" y="4900385"/>
                <a:ext cx="3712252" cy="1131079"/>
              </a:xfrm>
              <a:prstGeom prst="rect">
                <a:avLst/>
              </a:prstGeom>
              <a:blipFill>
                <a:blip r:embed="rId3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45778-0FFC-FCA4-2682-B1CF84082D98}"/>
              </a:ext>
            </a:extLst>
          </p:cNvPr>
          <p:cNvSpPr txBox="1"/>
          <p:nvPr/>
        </p:nvSpPr>
        <p:spPr>
          <a:xfrm>
            <a:off x="4314372" y="5471271"/>
            <a:ext cx="368132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i="1">
                <a:solidFill>
                  <a:schemeClr val="bg1"/>
                </a:solidFill>
              </a:rPr>
              <a:t>Fig : Geant4 simulations representation for UCNA+ experiment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70601-00AB-92F8-744E-339FDCE27DCD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71F8D-0543-2BFB-2071-0A8F1F6C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737"/>
            <a:ext cx="5129788" cy="1153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F65FC-CC9C-E756-054B-DC063943DD5C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4 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405F6-694D-8F1D-29F2-690625CB3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6" y="1920479"/>
            <a:ext cx="3848433" cy="32235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2E80FF-B5E2-1BC3-D8A4-6FFFEAFDA666}"/>
              </a:ext>
            </a:extLst>
          </p:cNvPr>
          <p:cNvSpPr/>
          <p:nvPr/>
        </p:nvSpPr>
        <p:spPr>
          <a:xfrm>
            <a:off x="200410" y="2720009"/>
            <a:ext cx="3712252" cy="197362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C43D9-B829-6282-FC97-22FD08927954}"/>
              </a:ext>
            </a:extLst>
          </p:cNvPr>
          <p:cNvSpPr txBox="1"/>
          <p:nvPr/>
        </p:nvSpPr>
        <p:spPr>
          <a:xfrm>
            <a:off x="4572000" y="2364738"/>
            <a:ext cx="4326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UCNA+ </a:t>
            </a:r>
          </a:p>
          <a:p>
            <a:r>
              <a:rPr lang="en-US" dirty="0"/>
              <a:t>Back-scattering correction to less than 10 %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different geometries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flight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Fractional changes in the back-scattering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CCAA8-57E1-591C-1A66-DA72FD72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7" y="1231794"/>
            <a:ext cx="7758680" cy="40959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B437A2-8CAF-4104-9ACE-F55D64390343}"/>
              </a:ext>
            </a:extLst>
          </p:cNvPr>
          <p:cNvSpPr txBox="1"/>
          <p:nvPr/>
        </p:nvSpPr>
        <p:spPr>
          <a:xfrm>
            <a:off x="236528" y="725534"/>
            <a:ext cx="27611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350" b="1" i="1" dirty="0">
                <a:solidFill>
                  <a:prstClr val="black"/>
                </a:solidFill>
                <a:latin typeface="Times New Roman"/>
              </a:rPr>
              <a:t>No MWPC as in UCNA</a:t>
            </a:r>
          </a:p>
          <a:p>
            <a:pPr defTabSz="685800"/>
            <a:endParaRPr lang="en-US" sz="1350" i="1" dirty="0">
              <a:solidFill>
                <a:prstClr val="black"/>
              </a:solidFill>
              <a:latin typeface="Times New Roman"/>
            </a:endParaRPr>
          </a:p>
          <a:p>
            <a:pPr defTabSz="685800"/>
            <a:endParaRPr lang="en-US" sz="1350" i="1" dirty="0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2CEBA-BB36-D1A3-0359-EAF1C3E31F58}"/>
              </a:ext>
            </a:extLst>
          </p:cNvPr>
          <p:cNvSpPr txBox="1"/>
          <p:nvPr/>
        </p:nvSpPr>
        <p:spPr>
          <a:xfrm>
            <a:off x="2436131" y="5278299"/>
            <a:ext cx="3875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i="1" dirty="0">
                <a:solidFill>
                  <a:prstClr val="black"/>
                </a:solidFill>
                <a:latin typeface="Times New Roman"/>
              </a:rPr>
              <a:t>Fig : Geant4 simulations representation for base setup of UCNA+ experiment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81518-6359-C11C-E0DA-CFE58AEEED8C}"/>
              </a:ext>
            </a:extLst>
          </p:cNvPr>
          <p:cNvSpPr txBox="1"/>
          <p:nvPr/>
        </p:nvSpPr>
        <p:spPr>
          <a:xfrm>
            <a:off x="302052" y="5690562"/>
            <a:ext cx="7200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>
                <a:solidFill>
                  <a:prstClr val="white"/>
                </a:solidFill>
                <a:latin typeface="Times New Roman"/>
              </a:rPr>
              <a:t>4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BCA15FF-8AEE-F2A1-F214-80588D4499CC}"/>
              </a:ext>
            </a:extLst>
          </p:cNvPr>
          <p:cNvSpPr txBox="1">
            <a:spLocks/>
          </p:cNvSpPr>
          <p:nvPr/>
        </p:nvSpPr>
        <p:spPr>
          <a:xfrm>
            <a:off x="236528" y="121414"/>
            <a:ext cx="5007935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venir Next Regular"/>
                <a:ea typeface="+mj-ea"/>
                <a:cs typeface="Avenir Next Regular"/>
              </a:defRPr>
            </a:lvl1pPr>
          </a:lstStyle>
          <a:p>
            <a:pPr algn="l" defTabSz="342900"/>
            <a:r>
              <a:rPr lang="en-US" sz="2700" dirty="0">
                <a:solidFill>
                  <a:schemeClr val="accent5">
                    <a:lumMod val="75000"/>
                  </a:schemeClr>
                </a:solidFill>
                <a:latin typeface="Amasis MT Pro" panose="02040504050005020304" pitchFamily="18" charset="0"/>
                <a:cs typeface="Biome" panose="020B0503030204020804" pitchFamily="34" charset="0"/>
              </a:rPr>
              <a:t>UCNA + Geant4 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3FDE0A-C43D-4A64-E18B-612BA596A134}"/>
              </a:ext>
            </a:extLst>
          </p:cNvPr>
          <p:cNvSpPr txBox="1"/>
          <p:nvPr/>
        </p:nvSpPr>
        <p:spPr>
          <a:xfrm>
            <a:off x="0" y="6490092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5 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F4585-64EC-FE01-2803-8F1993AC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7" y="1181606"/>
            <a:ext cx="7758680" cy="4095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D1678-E28E-34E0-D473-F8ACC2725433}"/>
              </a:ext>
            </a:extLst>
          </p:cNvPr>
          <p:cNvSpPr txBox="1"/>
          <p:nvPr/>
        </p:nvSpPr>
        <p:spPr>
          <a:xfrm>
            <a:off x="2483131" y="5228111"/>
            <a:ext cx="3875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i="1" dirty="0">
                <a:solidFill>
                  <a:prstClr val="black"/>
                </a:solidFill>
                <a:latin typeface="Times New Roman"/>
              </a:rPr>
              <a:t>Fig : Geant4 simulations representation for base setup of UCNA+ experiment </a:t>
            </a:r>
          </a:p>
        </p:txBody>
      </p:sp>
    </p:spTree>
    <p:extLst>
      <p:ext uri="{BB962C8B-B14F-4D97-AF65-F5344CB8AC3E}">
        <p14:creationId xmlns:p14="http://schemas.microsoft.com/office/powerpoint/2010/main" val="19687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07503-3C3F-73ED-B6A0-57230118441D}"/>
              </a:ext>
            </a:extLst>
          </p:cNvPr>
          <p:cNvSpPr txBox="1"/>
          <p:nvPr/>
        </p:nvSpPr>
        <p:spPr>
          <a:xfrm>
            <a:off x="107745" y="23655"/>
            <a:ext cx="903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Different configurations for scattering measurements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01F2-CC8B-BCE3-33D6-46CBFE55A6B9}"/>
              </a:ext>
            </a:extLst>
          </p:cNvPr>
          <p:cNvSpPr txBox="1"/>
          <p:nvPr/>
        </p:nvSpPr>
        <p:spPr>
          <a:xfrm>
            <a:off x="0" y="6500978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6 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1C585-219E-180B-F076-4FBD3FAA451A}"/>
              </a:ext>
            </a:extLst>
          </p:cNvPr>
          <p:cNvSpPr txBox="1"/>
          <p:nvPr/>
        </p:nvSpPr>
        <p:spPr>
          <a:xfrm>
            <a:off x="643253" y="720217"/>
            <a:ext cx="361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Endcap foils </a:t>
            </a:r>
          </a:p>
          <a:p>
            <a:r>
              <a:rPr lang="en-US" dirty="0"/>
              <a:t>		</a:t>
            </a:r>
            <a:r>
              <a:rPr lang="en-US" sz="1600" dirty="0"/>
              <a:t>- uniform field region</a:t>
            </a:r>
          </a:p>
          <a:p>
            <a:r>
              <a:rPr lang="en-US" sz="1600" dirty="0"/>
              <a:t>		- field expansion region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C3294-58F2-628E-3058-AFF9F1A893B5}"/>
              </a:ext>
            </a:extLst>
          </p:cNvPr>
          <p:cNvSpPr txBox="1"/>
          <p:nvPr/>
        </p:nvSpPr>
        <p:spPr>
          <a:xfrm>
            <a:off x="4889319" y="612495"/>
            <a:ext cx="36114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Source holder foils </a:t>
            </a:r>
          </a:p>
          <a:p>
            <a:r>
              <a:rPr lang="en-US" dirty="0"/>
              <a:t>	</a:t>
            </a:r>
            <a:r>
              <a:rPr lang="en-US" sz="1600" dirty="0"/>
              <a:t>-  Mylar of 0.5-micron thickness</a:t>
            </a:r>
          </a:p>
          <a:p>
            <a:r>
              <a:rPr lang="en-US" sz="1600" dirty="0"/>
              <a:t>	-  6F-6F 0f 120 nm thickness,</a:t>
            </a:r>
          </a:p>
          <a:p>
            <a:r>
              <a:rPr lang="en-US" sz="1600" dirty="0"/>
              <a:t>	- Graphite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7ADD8-1995-1663-D75B-86D43BC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68" y="2722112"/>
            <a:ext cx="4393063" cy="2319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510F64-45D0-DE18-1411-CA08CA7E0E8A}"/>
              </a:ext>
            </a:extLst>
          </p:cNvPr>
          <p:cNvSpPr txBox="1"/>
          <p:nvPr/>
        </p:nvSpPr>
        <p:spPr>
          <a:xfrm>
            <a:off x="2375468" y="5119614"/>
            <a:ext cx="398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i="1" dirty="0">
                <a:solidFill>
                  <a:prstClr val="black"/>
                </a:solidFill>
                <a:latin typeface="Times New Roman"/>
              </a:rPr>
              <a:t>Fig : Geant4 simulations representation for base setup of UCNA+ experiment </a:t>
            </a:r>
          </a:p>
        </p:txBody>
      </p:sp>
    </p:spTree>
    <p:extLst>
      <p:ext uri="{BB962C8B-B14F-4D97-AF65-F5344CB8AC3E}">
        <p14:creationId xmlns:p14="http://schemas.microsoft.com/office/powerpoint/2010/main" val="31940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07503-3C3F-73ED-B6A0-57230118441D}"/>
              </a:ext>
            </a:extLst>
          </p:cNvPr>
          <p:cNvSpPr txBox="1"/>
          <p:nvPr/>
        </p:nvSpPr>
        <p:spPr>
          <a:xfrm>
            <a:off x="107745" y="23655"/>
            <a:ext cx="903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masis MT Pro Medium"/>
                <a:cs typeface="Times New Roman"/>
              </a:rPr>
              <a:t>Different configurations for scattering measurements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8622661-4528-C13A-58BA-E7654D193AF5}"/>
              </a:ext>
            </a:extLst>
          </p:cNvPr>
          <p:cNvSpPr/>
          <p:nvPr/>
        </p:nvSpPr>
        <p:spPr>
          <a:xfrm rot="10800000">
            <a:off x="259772" y="1535383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B06DD8-1184-AE58-3716-ACB1E3A2E985}"/>
              </a:ext>
            </a:extLst>
          </p:cNvPr>
          <p:cNvSpPr/>
          <p:nvPr/>
        </p:nvSpPr>
        <p:spPr>
          <a:xfrm rot="5400000">
            <a:off x="1816816" y="1148945"/>
            <a:ext cx="632902" cy="2545304"/>
          </a:xfrm>
          <a:prstGeom prst="can">
            <a:avLst>
              <a:gd name="adj" fmla="val 157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F59B7-F302-3786-9B23-98FE4A7CE150}"/>
              </a:ext>
            </a:extLst>
          </p:cNvPr>
          <p:cNvCxnSpPr>
            <a:cxnSpLocks/>
          </p:cNvCxnSpPr>
          <p:nvPr/>
        </p:nvCxnSpPr>
        <p:spPr>
          <a:xfrm>
            <a:off x="983845" y="224414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068DA1-3834-B00A-A03A-10F24E612E05}"/>
              </a:ext>
            </a:extLst>
          </p:cNvPr>
          <p:cNvCxnSpPr>
            <a:cxnSpLocks/>
          </p:cNvCxnSpPr>
          <p:nvPr/>
        </p:nvCxnSpPr>
        <p:spPr>
          <a:xfrm>
            <a:off x="983845" y="2317248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3D1CDB-A96E-80F9-9605-06FA64ED05E5}"/>
              </a:ext>
            </a:extLst>
          </p:cNvPr>
          <p:cNvCxnSpPr>
            <a:cxnSpLocks/>
          </p:cNvCxnSpPr>
          <p:nvPr/>
        </p:nvCxnSpPr>
        <p:spPr>
          <a:xfrm>
            <a:off x="983845" y="2397904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9C946C-0186-DD53-9A84-78BAAE5E5743}"/>
              </a:ext>
            </a:extLst>
          </p:cNvPr>
          <p:cNvCxnSpPr>
            <a:cxnSpLocks/>
          </p:cNvCxnSpPr>
          <p:nvPr/>
        </p:nvCxnSpPr>
        <p:spPr>
          <a:xfrm>
            <a:off x="983845" y="265619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B2B7F7-8EE0-CACF-CE0B-6AA6B31FB1B4}"/>
              </a:ext>
            </a:extLst>
          </p:cNvPr>
          <p:cNvCxnSpPr>
            <a:cxnSpLocks/>
          </p:cNvCxnSpPr>
          <p:nvPr/>
        </p:nvCxnSpPr>
        <p:spPr>
          <a:xfrm>
            <a:off x="983845" y="248410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639C84-278B-513A-4A5F-2870FF3766D5}"/>
              </a:ext>
            </a:extLst>
          </p:cNvPr>
          <p:cNvCxnSpPr>
            <a:cxnSpLocks/>
          </p:cNvCxnSpPr>
          <p:nvPr/>
        </p:nvCxnSpPr>
        <p:spPr>
          <a:xfrm>
            <a:off x="989489" y="256159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6DC43-6B88-04DC-687D-8E82559E16A9}"/>
              </a:ext>
            </a:extLst>
          </p:cNvPr>
          <p:cNvCxnSpPr>
            <a:cxnSpLocks/>
          </p:cNvCxnSpPr>
          <p:nvPr/>
        </p:nvCxnSpPr>
        <p:spPr>
          <a:xfrm>
            <a:off x="983847" y="216513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/>
              <p:nvPr/>
            </p:nvSpPr>
            <p:spPr>
              <a:xfrm>
                <a:off x="1720618" y="2799232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26885B-CDFB-69E0-BD63-544FED7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18" y="2799232"/>
                <a:ext cx="885825" cy="264881"/>
              </a:xfrm>
              <a:prstGeom prst="rect">
                <a:avLst/>
              </a:prstGeom>
              <a:blipFill>
                <a:blip r:embed="rId2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85844D9A-E738-476C-4E86-332D665F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8" y="2508489"/>
            <a:ext cx="106206" cy="106206"/>
          </a:xfrm>
          <a:prstGeom prst="rect">
            <a:avLst/>
          </a:prstGeom>
        </p:spPr>
      </p:pic>
      <p:pic>
        <p:nvPicPr>
          <p:cNvPr id="28" name="Graphic 27" descr="Caret Up outline">
            <a:extLst>
              <a:ext uri="{FF2B5EF4-FFF2-40B4-BE49-F238E27FC236}">
                <a16:creationId xmlns:a16="http://schemas.microsoft.com/office/drawing/2014/main" id="{F72E3148-871F-B619-57F2-A4D4F262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603187"/>
            <a:ext cx="106206" cy="106206"/>
          </a:xfrm>
          <a:prstGeom prst="rect">
            <a:avLst/>
          </a:prstGeom>
        </p:spPr>
      </p:pic>
      <p:pic>
        <p:nvPicPr>
          <p:cNvPr id="29" name="Graphic 28" descr="Caret Up outline">
            <a:extLst>
              <a:ext uri="{FF2B5EF4-FFF2-40B4-BE49-F238E27FC236}">
                <a16:creationId xmlns:a16="http://schemas.microsoft.com/office/drawing/2014/main" id="{261C96AD-A07F-53FD-5B52-74FC315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2" y="2434017"/>
            <a:ext cx="106206" cy="106206"/>
          </a:xfrm>
          <a:prstGeom prst="rect">
            <a:avLst/>
          </a:prstGeom>
        </p:spPr>
      </p:pic>
      <p:pic>
        <p:nvPicPr>
          <p:cNvPr id="30" name="Graphic 29" descr="Caret Up outline">
            <a:extLst>
              <a:ext uri="{FF2B5EF4-FFF2-40B4-BE49-F238E27FC236}">
                <a16:creationId xmlns:a16="http://schemas.microsoft.com/office/drawing/2014/main" id="{EB8A1357-539E-9B10-C725-68D5E4F39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344964"/>
            <a:ext cx="106206" cy="106206"/>
          </a:xfrm>
          <a:prstGeom prst="rect">
            <a:avLst/>
          </a:prstGeom>
        </p:spPr>
      </p:pic>
      <p:pic>
        <p:nvPicPr>
          <p:cNvPr id="31" name="Graphic 30" descr="Caret Up outline">
            <a:extLst>
              <a:ext uri="{FF2B5EF4-FFF2-40B4-BE49-F238E27FC236}">
                <a16:creationId xmlns:a16="http://schemas.microsoft.com/office/drawing/2014/main" id="{43D9EF06-D1B7-B894-0784-BD3AEC29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09" y="2267319"/>
            <a:ext cx="106206" cy="106206"/>
          </a:xfrm>
          <a:prstGeom prst="rect">
            <a:avLst/>
          </a:prstGeom>
        </p:spPr>
      </p:pic>
      <p:pic>
        <p:nvPicPr>
          <p:cNvPr id="32" name="Graphic 31" descr="Caret Up outline">
            <a:extLst>
              <a:ext uri="{FF2B5EF4-FFF2-40B4-BE49-F238E27FC236}">
                <a16:creationId xmlns:a16="http://schemas.microsoft.com/office/drawing/2014/main" id="{8BC64CD5-4ED9-E210-25FD-8D5C21EC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37221" y="2195448"/>
            <a:ext cx="106206" cy="106206"/>
          </a:xfrm>
          <a:prstGeom prst="rect">
            <a:avLst/>
          </a:prstGeom>
        </p:spPr>
      </p:pic>
      <p:pic>
        <p:nvPicPr>
          <p:cNvPr id="33" name="Graphic 32" descr="Caret Up outline">
            <a:extLst>
              <a:ext uri="{FF2B5EF4-FFF2-40B4-BE49-F238E27FC236}">
                <a16:creationId xmlns:a16="http://schemas.microsoft.com/office/drawing/2014/main" id="{B086BAF8-491B-2696-926F-CACBBCF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2628410" y="2112164"/>
            <a:ext cx="106206" cy="106206"/>
          </a:xfrm>
          <a:prstGeom prst="rect">
            <a:avLst/>
          </a:prstGeom>
        </p:spPr>
      </p:pic>
      <p:sp>
        <p:nvSpPr>
          <p:cNvPr id="34" name="Cylinder 33">
            <a:extLst>
              <a:ext uri="{FF2B5EF4-FFF2-40B4-BE49-F238E27FC236}">
                <a16:creationId xmlns:a16="http://schemas.microsoft.com/office/drawing/2014/main" id="{352256EB-F588-D3E5-3918-0658CFE336BC}"/>
              </a:ext>
            </a:extLst>
          </p:cNvPr>
          <p:cNvSpPr/>
          <p:nvPr/>
        </p:nvSpPr>
        <p:spPr>
          <a:xfrm rot="16200000">
            <a:off x="3305884" y="2323631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19007DC-8599-0557-DB57-B6F36B724711}"/>
              </a:ext>
            </a:extLst>
          </p:cNvPr>
          <p:cNvSpPr/>
          <p:nvPr/>
        </p:nvSpPr>
        <p:spPr>
          <a:xfrm rot="5400000">
            <a:off x="286639" y="2342305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/>
              <p:nvPr/>
            </p:nvSpPr>
            <p:spPr>
              <a:xfrm>
                <a:off x="2998761" y="281075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44DEE30-044A-A5F5-0D98-43D5B39E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61" y="2810753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/>
              <p:nvPr/>
            </p:nvSpPr>
            <p:spPr>
              <a:xfrm>
                <a:off x="328352" y="2758329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D3B7FD0-7D47-D3AE-B782-13EFC875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" y="2758329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741EA30-D0EE-6859-2BD1-67B02EAE3C9E}"/>
              </a:ext>
            </a:extLst>
          </p:cNvPr>
          <p:cNvCxnSpPr>
            <a:cxnSpLocks/>
          </p:cNvCxnSpPr>
          <p:nvPr/>
        </p:nvCxnSpPr>
        <p:spPr>
          <a:xfrm flipV="1">
            <a:off x="610486" y="2620732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E1B6020-7A43-0E0B-7B14-77288F7D949B}"/>
              </a:ext>
            </a:extLst>
          </p:cNvPr>
          <p:cNvCxnSpPr>
            <a:cxnSpLocks/>
          </p:cNvCxnSpPr>
          <p:nvPr/>
        </p:nvCxnSpPr>
        <p:spPr>
          <a:xfrm flipH="1" flipV="1">
            <a:off x="3433098" y="2561592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GraphicFramePr/>
              <p:nvPr/>
            </p:nvGraphicFramePr>
            <p:xfrm rot="4919437">
              <a:off x="2118177" y="2278568"/>
              <a:ext cx="160239" cy="256263"/>
            </p:xfrm>
            <a:graphic>
              <a:graphicData uri="http://schemas.microsoft.com/office/drawing/2017/model3d">
                <am3d:model3d r:embed="rId6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8" name="3D Model 177" descr="Dark Gray Sphere">
                <a:extLst>
                  <a:ext uri="{FF2B5EF4-FFF2-40B4-BE49-F238E27FC236}">
                    <a16:creationId xmlns:a16="http://schemas.microsoft.com/office/drawing/2014/main" id="{52D83525-F541-0316-A070-077A1A632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19437">
                <a:off x="2118177" y="2278568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196" name="Cube 195">
            <a:extLst>
              <a:ext uri="{FF2B5EF4-FFF2-40B4-BE49-F238E27FC236}">
                <a16:creationId xmlns:a16="http://schemas.microsoft.com/office/drawing/2014/main" id="{E98B223C-0FD1-38E1-2450-F7B4C8708037}"/>
              </a:ext>
            </a:extLst>
          </p:cNvPr>
          <p:cNvSpPr/>
          <p:nvPr/>
        </p:nvSpPr>
        <p:spPr>
          <a:xfrm rot="10800000">
            <a:off x="4911648" y="1461981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ylinder 196">
            <a:extLst>
              <a:ext uri="{FF2B5EF4-FFF2-40B4-BE49-F238E27FC236}">
                <a16:creationId xmlns:a16="http://schemas.microsoft.com/office/drawing/2014/main" id="{BA71048A-7EFF-0960-C817-47618547337F}"/>
              </a:ext>
            </a:extLst>
          </p:cNvPr>
          <p:cNvSpPr/>
          <p:nvPr/>
        </p:nvSpPr>
        <p:spPr>
          <a:xfrm rot="5400000">
            <a:off x="6468692" y="1075543"/>
            <a:ext cx="632902" cy="2545304"/>
          </a:xfrm>
          <a:prstGeom prst="can">
            <a:avLst>
              <a:gd name="adj" fmla="val 1708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574ED8C-74B3-9442-3241-23A5575A205A}"/>
              </a:ext>
            </a:extLst>
          </p:cNvPr>
          <p:cNvCxnSpPr>
            <a:cxnSpLocks/>
          </p:cNvCxnSpPr>
          <p:nvPr/>
        </p:nvCxnSpPr>
        <p:spPr>
          <a:xfrm>
            <a:off x="5635721" y="217074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4BBC0CB-29B3-0010-9B1F-EEF9F4D7C15F}"/>
              </a:ext>
            </a:extLst>
          </p:cNvPr>
          <p:cNvCxnSpPr>
            <a:cxnSpLocks/>
          </p:cNvCxnSpPr>
          <p:nvPr/>
        </p:nvCxnSpPr>
        <p:spPr>
          <a:xfrm>
            <a:off x="5635721" y="224384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B9BE619-E2DF-1895-A3FB-344660221C98}"/>
              </a:ext>
            </a:extLst>
          </p:cNvPr>
          <p:cNvCxnSpPr>
            <a:cxnSpLocks/>
          </p:cNvCxnSpPr>
          <p:nvPr/>
        </p:nvCxnSpPr>
        <p:spPr>
          <a:xfrm>
            <a:off x="5635721" y="232450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3F3D96-93DC-7F0E-12DD-C9C714E878AE}"/>
              </a:ext>
            </a:extLst>
          </p:cNvPr>
          <p:cNvCxnSpPr>
            <a:cxnSpLocks/>
          </p:cNvCxnSpPr>
          <p:nvPr/>
        </p:nvCxnSpPr>
        <p:spPr>
          <a:xfrm>
            <a:off x="5635721" y="258279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BE0C08F-D2B7-1409-0F2E-1376EFC38A2B}"/>
              </a:ext>
            </a:extLst>
          </p:cNvPr>
          <p:cNvCxnSpPr>
            <a:cxnSpLocks/>
          </p:cNvCxnSpPr>
          <p:nvPr/>
        </p:nvCxnSpPr>
        <p:spPr>
          <a:xfrm>
            <a:off x="5635721" y="2410707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8AB83-EE75-645D-0F44-F650EC380F1B}"/>
              </a:ext>
            </a:extLst>
          </p:cNvPr>
          <p:cNvCxnSpPr>
            <a:cxnSpLocks/>
          </p:cNvCxnSpPr>
          <p:nvPr/>
        </p:nvCxnSpPr>
        <p:spPr>
          <a:xfrm>
            <a:off x="5641365" y="248819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AB029E7-62A8-BA5A-D13B-E4B4A58DF376}"/>
              </a:ext>
            </a:extLst>
          </p:cNvPr>
          <p:cNvCxnSpPr>
            <a:cxnSpLocks/>
          </p:cNvCxnSpPr>
          <p:nvPr/>
        </p:nvCxnSpPr>
        <p:spPr>
          <a:xfrm>
            <a:off x="5635723" y="2091733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/>
              <p:nvPr/>
            </p:nvSpPr>
            <p:spPr>
              <a:xfrm>
                <a:off x="6372494" y="2725830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28DF96C-2B6B-F2D0-B95E-349D36AD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94" y="2725830"/>
                <a:ext cx="885825" cy="264881"/>
              </a:xfrm>
              <a:prstGeom prst="rect">
                <a:avLst/>
              </a:prstGeom>
              <a:blipFill>
                <a:blip r:embed="rId8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" name="Graphic 205" descr="Caret Up outline">
            <a:extLst>
              <a:ext uri="{FF2B5EF4-FFF2-40B4-BE49-F238E27FC236}">
                <a16:creationId xmlns:a16="http://schemas.microsoft.com/office/drawing/2014/main" id="{8BF28339-B25E-EEAB-9FA0-61AEEA42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4" y="2435087"/>
            <a:ext cx="106206" cy="106206"/>
          </a:xfrm>
          <a:prstGeom prst="rect">
            <a:avLst/>
          </a:prstGeom>
        </p:spPr>
      </p:pic>
      <p:pic>
        <p:nvPicPr>
          <p:cNvPr id="207" name="Graphic 206" descr="Caret Up outline">
            <a:extLst>
              <a:ext uri="{FF2B5EF4-FFF2-40B4-BE49-F238E27FC236}">
                <a16:creationId xmlns:a16="http://schemas.microsoft.com/office/drawing/2014/main" id="{2B478A7C-3EE1-E978-B66D-1472E4A0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529785"/>
            <a:ext cx="106206" cy="106206"/>
          </a:xfrm>
          <a:prstGeom prst="rect">
            <a:avLst/>
          </a:prstGeom>
        </p:spPr>
      </p:pic>
      <p:pic>
        <p:nvPicPr>
          <p:cNvPr id="208" name="Graphic 207" descr="Caret Up outline">
            <a:extLst>
              <a:ext uri="{FF2B5EF4-FFF2-40B4-BE49-F238E27FC236}">
                <a16:creationId xmlns:a16="http://schemas.microsoft.com/office/drawing/2014/main" id="{8903749E-95BE-BDBA-A695-A7300F96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8" y="2360615"/>
            <a:ext cx="106206" cy="106206"/>
          </a:xfrm>
          <a:prstGeom prst="rect">
            <a:avLst/>
          </a:prstGeom>
        </p:spPr>
      </p:pic>
      <p:pic>
        <p:nvPicPr>
          <p:cNvPr id="209" name="Graphic 208" descr="Caret Up outline">
            <a:extLst>
              <a:ext uri="{FF2B5EF4-FFF2-40B4-BE49-F238E27FC236}">
                <a16:creationId xmlns:a16="http://schemas.microsoft.com/office/drawing/2014/main" id="{0421A683-5E04-99B0-E83C-A30C3E20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271562"/>
            <a:ext cx="106206" cy="106206"/>
          </a:xfrm>
          <a:prstGeom prst="rect">
            <a:avLst/>
          </a:prstGeom>
        </p:spPr>
      </p:pic>
      <p:pic>
        <p:nvPicPr>
          <p:cNvPr id="210" name="Graphic 209" descr="Caret Up outline">
            <a:extLst>
              <a:ext uri="{FF2B5EF4-FFF2-40B4-BE49-F238E27FC236}">
                <a16:creationId xmlns:a16="http://schemas.microsoft.com/office/drawing/2014/main" id="{1E8EC0F0-6799-ACBD-CC1A-2AF27771D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5" y="2193917"/>
            <a:ext cx="106206" cy="106206"/>
          </a:xfrm>
          <a:prstGeom prst="rect">
            <a:avLst/>
          </a:prstGeom>
        </p:spPr>
      </p:pic>
      <p:pic>
        <p:nvPicPr>
          <p:cNvPr id="211" name="Graphic 210" descr="Caret Up outline">
            <a:extLst>
              <a:ext uri="{FF2B5EF4-FFF2-40B4-BE49-F238E27FC236}">
                <a16:creationId xmlns:a16="http://schemas.microsoft.com/office/drawing/2014/main" id="{B278FF4E-1976-3ED8-610B-2E10A5FB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9097" y="2122046"/>
            <a:ext cx="106206" cy="106206"/>
          </a:xfrm>
          <a:prstGeom prst="rect">
            <a:avLst/>
          </a:prstGeom>
        </p:spPr>
      </p:pic>
      <p:pic>
        <p:nvPicPr>
          <p:cNvPr id="212" name="Graphic 211" descr="Caret Up outline">
            <a:extLst>
              <a:ext uri="{FF2B5EF4-FFF2-40B4-BE49-F238E27FC236}">
                <a16:creationId xmlns:a16="http://schemas.microsoft.com/office/drawing/2014/main" id="{CFFF29E0-0B8F-194C-B758-0B207F05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7280286" y="2038762"/>
            <a:ext cx="106206" cy="106206"/>
          </a:xfrm>
          <a:prstGeom prst="rect">
            <a:avLst/>
          </a:prstGeom>
        </p:spPr>
      </p:pic>
      <p:sp>
        <p:nvSpPr>
          <p:cNvPr id="213" name="Cylinder 212">
            <a:extLst>
              <a:ext uri="{FF2B5EF4-FFF2-40B4-BE49-F238E27FC236}">
                <a16:creationId xmlns:a16="http://schemas.microsoft.com/office/drawing/2014/main" id="{0204160E-209B-CE37-4FA1-97FA4CF50F61}"/>
              </a:ext>
            </a:extLst>
          </p:cNvPr>
          <p:cNvSpPr/>
          <p:nvPr/>
        </p:nvSpPr>
        <p:spPr>
          <a:xfrm rot="16200000">
            <a:off x="7957760" y="2250229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ylinder 213">
            <a:extLst>
              <a:ext uri="{FF2B5EF4-FFF2-40B4-BE49-F238E27FC236}">
                <a16:creationId xmlns:a16="http://schemas.microsoft.com/office/drawing/2014/main" id="{FC941EC5-EF98-2741-B00F-A99E08D9A6E1}"/>
              </a:ext>
            </a:extLst>
          </p:cNvPr>
          <p:cNvSpPr/>
          <p:nvPr/>
        </p:nvSpPr>
        <p:spPr>
          <a:xfrm rot="5400000">
            <a:off x="4938515" y="2268903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/>
              <p:nvPr/>
            </p:nvSpPr>
            <p:spPr>
              <a:xfrm>
                <a:off x="7650637" y="2737351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071316D-1A56-1163-7CEE-414E8038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37" y="2737351"/>
                <a:ext cx="1036309" cy="276999"/>
              </a:xfrm>
              <a:prstGeom prst="rect">
                <a:avLst/>
              </a:prstGeom>
              <a:blipFill>
                <a:blip r:embed="rId9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/>
              <p:nvPr/>
            </p:nvSpPr>
            <p:spPr>
              <a:xfrm>
                <a:off x="4980228" y="2684927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2AB15FE-9D15-4F2A-1AEC-8061E0B12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28" y="2684927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1832F39-788A-ABC0-497A-E7A78250105B}"/>
              </a:ext>
            </a:extLst>
          </p:cNvPr>
          <p:cNvCxnSpPr>
            <a:cxnSpLocks/>
          </p:cNvCxnSpPr>
          <p:nvPr/>
        </p:nvCxnSpPr>
        <p:spPr>
          <a:xfrm flipV="1">
            <a:off x="5262362" y="2547330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C2E50BE-7802-76CA-F404-77F3D796E1A5}"/>
              </a:ext>
            </a:extLst>
          </p:cNvPr>
          <p:cNvCxnSpPr>
            <a:cxnSpLocks/>
          </p:cNvCxnSpPr>
          <p:nvPr/>
        </p:nvCxnSpPr>
        <p:spPr>
          <a:xfrm flipH="1" flipV="1">
            <a:off x="8084974" y="2488190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GraphicFramePr/>
              <p:nvPr/>
            </p:nvGraphicFramePr>
            <p:xfrm rot="4919437">
              <a:off x="6770053" y="2205166"/>
              <a:ext cx="160239" cy="256263"/>
            </p:xfrm>
            <a:graphic>
              <a:graphicData uri="http://schemas.microsoft.com/office/drawing/2017/model3d">
                <am3d:model3d r:embed="rId6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9" name="3D Model 218" descr="Dark Gray Sphere">
                <a:extLst>
                  <a:ext uri="{FF2B5EF4-FFF2-40B4-BE49-F238E27FC236}">
                    <a16:creationId xmlns:a16="http://schemas.microsoft.com/office/drawing/2014/main" id="{C4D1C7F9-C9A1-1862-AACC-E992A0A4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19437">
                <a:off x="6770053" y="2205166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220" name="Cube 219">
            <a:extLst>
              <a:ext uri="{FF2B5EF4-FFF2-40B4-BE49-F238E27FC236}">
                <a16:creationId xmlns:a16="http://schemas.microsoft.com/office/drawing/2014/main" id="{87A432AB-71B1-518B-2315-D1D52DD35DBE}"/>
              </a:ext>
            </a:extLst>
          </p:cNvPr>
          <p:cNvSpPr/>
          <p:nvPr/>
        </p:nvSpPr>
        <p:spPr>
          <a:xfrm rot="10800000">
            <a:off x="2301936" y="4081932"/>
            <a:ext cx="3825773" cy="1937161"/>
          </a:xfrm>
          <a:prstGeom prst="cube">
            <a:avLst>
              <a:gd name="adj" fmla="val 3187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ylinder 220">
            <a:extLst>
              <a:ext uri="{FF2B5EF4-FFF2-40B4-BE49-F238E27FC236}">
                <a16:creationId xmlns:a16="http://schemas.microsoft.com/office/drawing/2014/main" id="{A80CC5FD-B166-A4ED-3490-51453DBEDAD3}"/>
              </a:ext>
            </a:extLst>
          </p:cNvPr>
          <p:cNvSpPr/>
          <p:nvPr/>
        </p:nvSpPr>
        <p:spPr>
          <a:xfrm rot="5400000">
            <a:off x="3858980" y="3728152"/>
            <a:ext cx="632902" cy="2545304"/>
          </a:xfrm>
          <a:prstGeom prst="can">
            <a:avLst>
              <a:gd name="adj" fmla="val 198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392EF22-D056-5F0E-FEF9-67C5ECD44D9E}"/>
              </a:ext>
            </a:extLst>
          </p:cNvPr>
          <p:cNvCxnSpPr>
            <a:cxnSpLocks/>
          </p:cNvCxnSpPr>
          <p:nvPr/>
        </p:nvCxnSpPr>
        <p:spPr>
          <a:xfrm>
            <a:off x="3026009" y="482335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6C668DA-A8B5-6239-C0A5-28C57F569FF4}"/>
              </a:ext>
            </a:extLst>
          </p:cNvPr>
          <p:cNvCxnSpPr>
            <a:cxnSpLocks/>
          </p:cNvCxnSpPr>
          <p:nvPr/>
        </p:nvCxnSpPr>
        <p:spPr>
          <a:xfrm>
            <a:off x="3026009" y="4896455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A42ED19-A19B-174A-F418-6D1065167C24}"/>
              </a:ext>
            </a:extLst>
          </p:cNvPr>
          <p:cNvCxnSpPr>
            <a:cxnSpLocks/>
          </p:cNvCxnSpPr>
          <p:nvPr/>
        </p:nvCxnSpPr>
        <p:spPr>
          <a:xfrm>
            <a:off x="3026009" y="4977111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1D4F54F-CA69-E618-C065-A898C37DB410}"/>
              </a:ext>
            </a:extLst>
          </p:cNvPr>
          <p:cNvCxnSpPr>
            <a:cxnSpLocks/>
          </p:cNvCxnSpPr>
          <p:nvPr/>
        </p:nvCxnSpPr>
        <p:spPr>
          <a:xfrm>
            <a:off x="3026009" y="5235400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4EC18E-B579-29B9-2A98-C217F48596FC}"/>
              </a:ext>
            </a:extLst>
          </p:cNvPr>
          <p:cNvCxnSpPr>
            <a:cxnSpLocks/>
          </p:cNvCxnSpPr>
          <p:nvPr/>
        </p:nvCxnSpPr>
        <p:spPr>
          <a:xfrm>
            <a:off x="3026009" y="5063316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986DC01-DA59-5117-FF27-E4432F2B8B62}"/>
              </a:ext>
            </a:extLst>
          </p:cNvPr>
          <p:cNvCxnSpPr>
            <a:cxnSpLocks/>
          </p:cNvCxnSpPr>
          <p:nvPr/>
        </p:nvCxnSpPr>
        <p:spPr>
          <a:xfrm>
            <a:off x="3031653" y="5140799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9327DFA-F9D2-F0AF-FDCA-B845412BDB1A}"/>
              </a:ext>
            </a:extLst>
          </p:cNvPr>
          <p:cNvCxnSpPr>
            <a:cxnSpLocks/>
          </p:cNvCxnSpPr>
          <p:nvPr/>
        </p:nvCxnSpPr>
        <p:spPr>
          <a:xfrm>
            <a:off x="3026011" y="4744342"/>
            <a:ext cx="2093296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/>
              <p:nvPr/>
            </p:nvSpPr>
            <p:spPr>
              <a:xfrm>
                <a:off x="3762782" y="5378439"/>
                <a:ext cx="885825" cy="26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00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0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E877242-8D38-5454-CB4B-9E6CCA19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2" y="5378439"/>
                <a:ext cx="885825" cy="264881"/>
              </a:xfrm>
              <a:prstGeom prst="rect">
                <a:avLst/>
              </a:prstGeom>
              <a:blipFill>
                <a:blip r:embed="rId10"/>
                <a:stretch>
                  <a:fillRect r="-411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0" name="Graphic 229" descr="Caret Up outline">
            <a:extLst>
              <a:ext uri="{FF2B5EF4-FFF2-40B4-BE49-F238E27FC236}">
                <a16:creationId xmlns:a16="http://schemas.microsoft.com/office/drawing/2014/main" id="{2E25D67A-6098-9F7D-20FF-6DE1DC643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2" y="5087696"/>
            <a:ext cx="106206" cy="106206"/>
          </a:xfrm>
          <a:prstGeom prst="rect">
            <a:avLst/>
          </a:prstGeom>
        </p:spPr>
      </p:pic>
      <p:pic>
        <p:nvPicPr>
          <p:cNvPr id="231" name="Graphic 230" descr="Caret Up outline">
            <a:extLst>
              <a:ext uri="{FF2B5EF4-FFF2-40B4-BE49-F238E27FC236}">
                <a16:creationId xmlns:a16="http://schemas.microsoft.com/office/drawing/2014/main" id="{50E971EA-621C-6D94-1F4E-58E81D87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5182394"/>
            <a:ext cx="106206" cy="106206"/>
          </a:xfrm>
          <a:prstGeom prst="rect">
            <a:avLst/>
          </a:prstGeom>
        </p:spPr>
      </p:pic>
      <p:pic>
        <p:nvPicPr>
          <p:cNvPr id="232" name="Graphic 231" descr="Caret Up outline">
            <a:extLst>
              <a:ext uri="{FF2B5EF4-FFF2-40B4-BE49-F238E27FC236}">
                <a16:creationId xmlns:a16="http://schemas.microsoft.com/office/drawing/2014/main" id="{01DD4E9E-F481-C8E5-9095-907F689A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6" y="5013224"/>
            <a:ext cx="106206" cy="106206"/>
          </a:xfrm>
          <a:prstGeom prst="rect">
            <a:avLst/>
          </a:prstGeom>
        </p:spPr>
      </p:pic>
      <p:pic>
        <p:nvPicPr>
          <p:cNvPr id="233" name="Graphic 232" descr="Caret Up outline">
            <a:extLst>
              <a:ext uri="{FF2B5EF4-FFF2-40B4-BE49-F238E27FC236}">
                <a16:creationId xmlns:a16="http://schemas.microsoft.com/office/drawing/2014/main" id="{EBF93C3C-8115-AC20-4929-A2FDD0BF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924171"/>
            <a:ext cx="106206" cy="106206"/>
          </a:xfrm>
          <a:prstGeom prst="rect">
            <a:avLst/>
          </a:prstGeom>
        </p:spPr>
      </p:pic>
      <p:pic>
        <p:nvPicPr>
          <p:cNvPr id="234" name="Graphic 233" descr="Caret Up outline">
            <a:extLst>
              <a:ext uri="{FF2B5EF4-FFF2-40B4-BE49-F238E27FC236}">
                <a16:creationId xmlns:a16="http://schemas.microsoft.com/office/drawing/2014/main" id="{A907B9E6-F00D-D091-1205-085141F1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3" y="4846526"/>
            <a:ext cx="106206" cy="106206"/>
          </a:xfrm>
          <a:prstGeom prst="rect">
            <a:avLst/>
          </a:prstGeom>
        </p:spPr>
      </p:pic>
      <p:pic>
        <p:nvPicPr>
          <p:cNvPr id="235" name="Graphic 234" descr="Caret Up outline">
            <a:extLst>
              <a:ext uri="{FF2B5EF4-FFF2-40B4-BE49-F238E27FC236}">
                <a16:creationId xmlns:a16="http://schemas.microsoft.com/office/drawing/2014/main" id="{BBBE0AD9-E508-FF64-B288-7068C4F8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9385" y="4774655"/>
            <a:ext cx="106206" cy="106206"/>
          </a:xfrm>
          <a:prstGeom prst="rect">
            <a:avLst/>
          </a:prstGeom>
        </p:spPr>
      </p:pic>
      <p:pic>
        <p:nvPicPr>
          <p:cNvPr id="236" name="Graphic 235" descr="Caret Up outline">
            <a:extLst>
              <a:ext uri="{FF2B5EF4-FFF2-40B4-BE49-F238E27FC236}">
                <a16:creationId xmlns:a16="http://schemas.microsoft.com/office/drawing/2014/main" id="{B39B566F-5AAC-F04D-2A3D-27CB0F97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87775">
            <a:off x="4670574" y="4691371"/>
            <a:ext cx="106206" cy="106206"/>
          </a:xfrm>
          <a:prstGeom prst="rect">
            <a:avLst/>
          </a:prstGeom>
        </p:spPr>
      </p:pic>
      <p:sp>
        <p:nvSpPr>
          <p:cNvPr id="237" name="Cylinder 236">
            <a:extLst>
              <a:ext uri="{FF2B5EF4-FFF2-40B4-BE49-F238E27FC236}">
                <a16:creationId xmlns:a16="http://schemas.microsoft.com/office/drawing/2014/main" id="{D30F53E8-7996-865F-8ADB-BAA220DA19BD}"/>
              </a:ext>
            </a:extLst>
          </p:cNvPr>
          <p:cNvSpPr/>
          <p:nvPr/>
        </p:nvSpPr>
        <p:spPr>
          <a:xfrm rot="16200000">
            <a:off x="5348048" y="4902838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ylinder 237">
            <a:extLst>
              <a:ext uri="{FF2B5EF4-FFF2-40B4-BE49-F238E27FC236}">
                <a16:creationId xmlns:a16="http://schemas.microsoft.com/office/drawing/2014/main" id="{5ED02EA0-0B85-5180-15F5-2655CACB626B}"/>
              </a:ext>
            </a:extLst>
          </p:cNvPr>
          <p:cNvSpPr/>
          <p:nvPr/>
        </p:nvSpPr>
        <p:spPr>
          <a:xfrm rot="5400000">
            <a:off x="2328803" y="4921512"/>
            <a:ext cx="632905" cy="186375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/>
              <p:nvPr/>
            </p:nvSpPr>
            <p:spPr>
              <a:xfrm>
                <a:off x="5040925" y="538996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1608BE4-22F4-6160-A7B9-D155C3BD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25" y="5389960"/>
                <a:ext cx="1036309" cy="276999"/>
              </a:xfrm>
              <a:prstGeom prst="rect">
                <a:avLst/>
              </a:prstGeom>
              <a:blipFill>
                <a:blip r:embed="rId5"/>
                <a:stretch>
                  <a:fillRect l="-58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/>
              <p:nvPr/>
            </p:nvSpPr>
            <p:spPr>
              <a:xfrm>
                <a:off x="2370516" y="5337536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err="1">
                    <a:solidFill>
                      <a:srgbClr val="92D050"/>
                    </a:solidFill>
                  </a:rPr>
                  <a:t>B</a:t>
                </a:r>
                <a:r>
                  <a:rPr lang="en-US" sz="1200" b="1" baseline="-25000" err="1">
                    <a:solidFill>
                      <a:srgbClr val="92D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1200" b="1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7B48D1-3BC6-4E86-DC66-30BBBDC3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516" y="5337536"/>
                <a:ext cx="1036309" cy="276999"/>
              </a:xfrm>
              <a:prstGeom prst="rect">
                <a:avLst/>
              </a:prstGeom>
              <a:blipFill>
                <a:blip r:embed="rId11"/>
                <a:stretch>
                  <a:fillRect l="-588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9236BDC-12FA-BFC5-FD8D-6FBAF0812204}"/>
              </a:ext>
            </a:extLst>
          </p:cNvPr>
          <p:cNvCxnSpPr>
            <a:cxnSpLocks/>
          </p:cNvCxnSpPr>
          <p:nvPr/>
        </p:nvCxnSpPr>
        <p:spPr>
          <a:xfrm flipV="1">
            <a:off x="2652650" y="5199939"/>
            <a:ext cx="232563" cy="2265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1668EAA-A36B-A575-ADFC-B64C568706C2}"/>
              </a:ext>
            </a:extLst>
          </p:cNvPr>
          <p:cNvCxnSpPr>
            <a:cxnSpLocks/>
          </p:cNvCxnSpPr>
          <p:nvPr/>
        </p:nvCxnSpPr>
        <p:spPr>
          <a:xfrm flipH="1" flipV="1">
            <a:off x="5475262" y="5140799"/>
            <a:ext cx="76345" cy="2857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GraphicFramePr/>
              <p:nvPr/>
            </p:nvGraphicFramePr>
            <p:xfrm rot="4919437">
              <a:off x="4160341" y="4857775"/>
              <a:ext cx="160239" cy="256263"/>
            </p:xfrm>
            <a:graphic>
              <a:graphicData uri="http://schemas.microsoft.com/office/drawing/2017/model3d">
                <am3d:model3d r:embed="rId6">
                  <am3d:spPr>
                    <a:xfrm rot="4919437">
                      <a:off x="0" y="0"/>
                      <a:ext cx="160239" cy="25626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4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 Model 242" descr="Dark Gray Sphere">
                <a:extLst>
                  <a:ext uri="{FF2B5EF4-FFF2-40B4-BE49-F238E27FC236}">
                    <a16:creationId xmlns:a16="http://schemas.microsoft.com/office/drawing/2014/main" id="{E07498D2-2319-73D1-EFF6-09974592D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19437">
                <a:off x="4160341" y="4857775"/>
                <a:ext cx="160239" cy="256263"/>
              </a:xfrm>
              <a:prstGeom prst="rect">
                <a:avLst/>
              </a:prstGeom>
            </p:spPr>
          </p:pic>
        </mc:Fallback>
      </mc:AlternateContent>
      <p:sp>
        <p:nvSpPr>
          <p:cNvPr id="244" name="Cylinder 243">
            <a:extLst>
              <a:ext uri="{FF2B5EF4-FFF2-40B4-BE49-F238E27FC236}">
                <a16:creationId xmlns:a16="http://schemas.microsoft.com/office/drawing/2014/main" id="{66F388B5-6CF3-E918-44E1-2945CD94FFA3}"/>
              </a:ext>
            </a:extLst>
          </p:cNvPr>
          <p:cNvSpPr/>
          <p:nvPr/>
        </p:nvSpPr>
        <p:spPr>
          <a:xfrm rot="5400000">
            <a:off x="7690677" y="2290494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ylinder 244">
            <a:extLst>
              <a:ext uri="{FF2B5EF4-FFF2-40B4-BE49-F238E27FC236}">
                <a16:creationId xmlns:a16="http://schemas.microsoft.com/office/drawing/2014/main" id="{782DFD78-9393-6C2C-B1C8-CE53734B3339}"/>
              </a:ext>
            </a:extLst>
          </p:cNvPr>
          <p:cNvSpPr/>
          <p:nvPr/>
        </p:nvSpPr>
        <p:spPr>
          <a:xfrm rot="5400000">
            <a:off x="5018440" y="4943103"/>
            <a:ext cx="632902" cy="115402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C99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ylinder 245">
            <a:extLst>
              <a:ext uri="{FF2B5EF4-FFF2-40B4-BE49-F238E27FC236}">
                <a16:creationId xmlns:a16="http://schemas.microsoft.com/office/drawing/2014/main" id="{29AED4BF-87CF-2F01-FF9B-AEEB64C03B16}"/>
              </a:ext>
            </a:extLst>
          </p:cNvPr>
          <p:cNvSpPr/>
          <p:nvPr/>
        </p:nvSpPr>
        <p:spPr>
          <a:xfrm rot="5400000">
            <a:off x="5080760" y="4943103"/>
            <a:ext cx="632902" cy="115402"/>
          </a:xfrm>
          <a:prstGeom prst="can">
            <a:avLst>
              <a:gd name="adj" fmla="val 50000"/>
            </a:avLst>
          </a:prstGeom>
          <a:solidFill>
            <a:srgbClr val="D2A000"/>
          </a:solidFill>
          <a:ln>
            <a:solidFill>
              <a:srgbClr val="FFC000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BA887233-8C7A-489D-8759-0205D3688611}"/>
              </a:ext>
            </a:extLst>
          </p:cNvPr>
          <p:cNvSpPr/>
          <p:nvPr/>
        </p:nvSpPr>
        <p:spPr>
          <a:xfrm>
            <a:off x="1009812" y="3038731"/>
            <a:ext cx="1792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0-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2EB1FAE5-719F-DA7D-0546-D75EFD2390B8}"/>
              </a:ext>
            </a:extLst>
          </p:cNvPr>
          <p:cNvSpPr/>
          <p:nvPr/>
        </p:nvSpPr>
        <p:spPr>
          <a:xfrm>
            <a:off x="5664500" y="2972896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28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929D73FD-F4DD-7DEE-36FE-1145E1B5DCD4}"/>
              </a:ext>
            </a:extLst>
          </p:cNvPr>
          <p:cNvSpPr/>
          <p:nvPr/>
        </p:nvSpPr>
        <p:spPr>
          <a:xfrm>
            <a:off x="3138675" y="5512189"/>
            <a:ext cx="17927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8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Foil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B2354-D5B9-9694-0E09-422D3BD0DFBB}"/>
              </a:ext>
            </a:extLst>
          </p:cNvPr>
          <p:cNvSpPr txBox="1"/>
          <p:nvPr/>
        </p:nvSpPr>
        <p:spPr>
          <a:xfrm>
            <a:off x="1163731" y="6016938"/>
            <a:ext cx="6872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Fig : Geant4 simulations representation for UCNA+ experiment when there are 0, 1 and 2 foils respectively </a:t>
            </a:r>
          </a:p>
          <a:p>
            <a:pPr algn="ctr" defTabSz="685800"/>
            <a:r>
              <a:rPr lang="en-US" sz="1000" i="1" dirty="0">
                <a:solidFill>
                  <a:prstClr val="black"/>
                </a:solidFill>
                <a:latin typeface="Times New Roman"/>
              </a:rPr>
              <a:t>placed in front of the detector at +z direction.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2DA4C-4737-6E10-1480-30A255A709A9}"/>
              </a:ext>
            </a:extLst>
          </p:cNvPr>
          <p:cNvSpPr txBox="1"/>
          <p:nvPr/>
        </p:nvSpPr>
        <p:spPr>
          <a:xfrm>
            <a:off x="6323617" y="4081932"/>
            <a:ext cx="20650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highlight>
                  <a:srgbClr val="D2A000"/>
                </a:highlight>
              </a:rPr>
              <a:t>Foils </a:t>
            </a:r>
            <a:r>
              <a:rPr lang="en-US" sz="1400" dirty="0"/>
              <a:t>:</a:t>
            </a:r>
          </a:p>
          <a:p>
            <a:r>
              <a:rPr lang="en-US" sz="1400" dirty="0" err="1"/>
              <a:t>sixFsixF</a:t>
            </a:r>
            <a:r>
              <a:rPr lang="en-US" sz="1400" dirty="0"/>
              <a:t> </a:t>
            </a:r>
            <a:r>
              <a:rPr lang="en-US" sz="1100" dirty="0"/>
              <a:t>(made of H, C, N, O, F) with fractional mass of (0.27g,0.48g,0.027g,0.054g,0.16g)</a:t>
            </a:r>
            <a:r>
              <a:rPr lang="en-US" sz="1400" dirty="0"/>
              <a:t> of 130 nm thickness</a:t>
            </a:r>
          </a:p>
          <a:p>
            <a:r>
              <a:rPr lang="en-US" sz="1400" dirty="0"/>
              <a:t>Be coating of 120 nm thickness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01F2-CC8B-BCE3-33D6-46CBFE55A6B9}"/>
              </a:ext>
            </a:extLst>
          </p:cNvPr>
          <p:cNvSpPr txBox="1"/>
          <p:nvPr/>
        </p:nvSpPr>
        <p:spPr>
          <a:xfrm>
            <a:off x="0" y="6500978"/>
            <a:ext cx="779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APS April 2023                                                        </a:t>
            </a:r>
            <a:r>
              <a:rPr lang="en-US" sz="1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R.Gupta</a:t>
            </a:r>
            <a:r>
              <a:rPr lang="en-US" sz="1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                                              7 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1C585-219E-180B-F076-4FBD3FAA451A}"/>
              </a:ext>
            </a:extLst>
          </p:cNvPr>
          <p:cNvSpPr txBox="1"/>
          <p:nvPr/>
        </p:nvSpPr>
        <p:spPr>
          <a:xfrm>
            <a:off x="94300" y="426303"/>
            <a:ext cx="361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Endcap foils </a:t>
            </a:r>
          </a:p>
          <a:p>
            <a:r>
              <a:rPr lang="en-US" dirty="0"/>
              <a:t>		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- uniform field region</a:t>
            </a:r>
          </a:p>
          <a:p>
            <a:r>
              <a:rPr lang="en-US" sz="1600" dirty="0"/>
              <a:t>	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field expansion region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C3294-58F2-628E-3058-AFF9F1A893B5}"/>
              </a:ext>
            </a:extLst>
          </p:cNvPr>
          <p:cNvSpPr txBox="1"/>
          <p:nvPr/>
        </p:nvSpPr>
        <p:spPr>
          <a:xfrm>
            <a:off x="4790189" y="405302"/>
            <a:ext cx="36114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Amasis MT Pro Light" panose="02040304050005020304" pitchFamily="18" charset="0"/>
              </a:rPr>
              <a:t>Source holder foils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Mylar of 0.5-micron thickness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 6F-6F 0f 120 nm thickness,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- Graphite</a:t>
            </a:r>
          </a:p>
        </p:txBody>
      </p:sp>
    </p:spTree>
    <p:extLst>
      <p:ext uri="{BB962C8B-B14F-4D97-AF65-F5344CB8AC3E}">
        <p14:creationId xmlns:p14="http://schemas.microsoft.com/office/powerpoint/2010/main" val="8023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5" grpId="0" animBg="1"/>
      <p:bldP spid="246" grpId="0" animBg="1"/>
      <p:bldP spid="247" grpId="0"/>
      <p:bldP spid="248" grpId="0"/>
      <p:bldP spid="249" grpId="0"/>
    </p:bldLst>
  </p:timing>
</p:sld>
</file>

<file path=ppt/theme/theme1.xml><?xml version="1.0" encoding="utf-8"?>
<a:theme xmlns:a="http://schemas.openxmlformats.org/drawingml/2006/main" name="UK Primary White Standard">
  <a:themeElements>
    <a:clrScheme name="UK Primary Palette">
      <a:dk1>
        <a:sysClr val="windowText" lastClr="000000"/>
      </a:dk1>
      <a:lt1>
        <a:sysClr val="window" lastClr="FFFFFF"/>
      </a:lt1>
      <a:dk2>
        <a:srgbClr val="0C377B"/>
      </a:dk2>
      <a:lt2>
        <a:srgbClr val="EEECE1"/>
      </a:lt2>
      <a:accent1>
        <a:srgbClr val="007CB7"/>
      </a:accent1>
      <a:accent2>
        <a:srgbClr val="162355"/>
      </a:accent2>
      <a:accent3>
        <a:srgbClr val="B8BAB3"/>
      </a:accent3>
      <a:accent4>
        <a:srgbClr val="4A4D4D"/>
      </a:accent4>
      <a:accent5>
        <a:srgbClr val="007CB7"/>
      </a:accent5>
      <a:accent6>
        <a:srgbClr val="0C377B"/>
      </a:accent6>
      <a:hlink>
        <a:srgbClr val="0C377B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K Primary Gray Standard">
  <a:themeElements>
    <a:clrScheme name="UK Primary Palette">
      <a:dk1>
        <a:sysClr val="windowText" lastClr="000000"/>
      </a:dk1>
      <a:lt1>
        <a:sysClr val="window" lastClr="FFFFFF"/>
      </a:lt1>
      <a:dk2>
        <a:srgbClr val="0C377B"/>
      </a:dk2>
      <a:lt2>
        <a:srgbClr val="EEECE1"/>
      </a:lt2>
      <a:accent1>
        <a:srgbClr val="007CB7"/>
      </a:accent1>
      <a:accent2>
        <a:srgbClr val="162355"/>
      </a:accent2>
      <a:accent3>
        <a:srgbClr val="B8BAB3"/>
      </a:accent3>
      <a:accent4>
        <a:srgbClr val="4A4D4D"/>
      </a:accent4>
      <a:accent5>
        <a:srgbClr val="007CB7"/>
      </a:accent5>
      <a:accent6>
        <a:srgbClr val="0C377B"/>
      </a:accent6>
      <a:hlink>
        <a:srgbClr val="0C377B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AB798407575D4D95C06CA96D58E75E" ma:contentTypeVersion="12" ma:contentTypeDescription="Create a new document." ma:contentTypeScope="" ma:versionID="1652370f0369a0e9bd04cc4b2b7fc47c">
  <xsd:schema xmlns:xsd="http://www.w3.org/2001/XMLSchema" xmlns:xs="http://www.w3.org/2001/XMLSchema" xmlns:p="http://schemas.microsoft.com/office/2006/metadata/properties" xmlns:ns3="101cb720-0f95-46d7-9bb0-1702b0f3d84e" xmlns:ns4="8b0238f9-3339-48cd-be1a-53c1f9d9542c" targetNamespace="http://schemas.microsoft.com/office/2006/metadata/properties" ma:root="true" ma:fieldsID="66398d68339f5025b7fd53499db97423" ns3:_="" ns4:_="">
    <xsd:import namespace="101cb720-0f95-46d7-9bb0-1702b0f3d84e"/>
    <xsd:import namespace="8b0238f9-3339-48cd-be1a-53c1f9d954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cb720-0f95-46d7-9bb0-1702b0f3d8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0238f9-3339-48cd-be1a-53c1f9d954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1cb720-0f95-46d7-9bb0-1702b0f3d84e" xsi:nil="true"/>
  </documentManagement>
</p:properties>
</file>

<file path=customXml/itemProps1.xml><?xml version="1.0" encoding="utf-8"?>
<ds:datastoreItem xmlns:ds="http://schemas.openxmlformats.org/officeDocument/2006/customXml" ds:itemID="{E950E961-FD50-45D2-9A57-C312ACB7D6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332355-FF38-44DA-83BE-9BBACFF84CD4}">
  <ds:schemaRefs>
    <ds:schemaRef ds:uri="101cb720-0f95-46d7-9bb0-1702b0f3d84e"/>
    <ds:schemaRef ds:uri="8b0238f9-3339-48cd-be1a-53c1f9d954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48D156-F892-4593-9E3A-2B7F6379FFFC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8b0238f9-3339-48cd-be1a-53c1f9d9542c"/>
    <ds:schemaRef ds:uri="101cb720-0f95-46d7-9bb0-1702b0f3d8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2781</Words>
  <Application>Microsoft Office PowerPoint</Application>
  <PresentationFormat>On-screen Show (4:3)</PresentationFormat>
  <Paragraphs>351</Paragraphs>
  <Slides>33</Slides>
  <Notes>11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UK Primary White Standard</vt:lpstr>
      <vt:lpstr>UK Primary Gray Standard</vt:lpstr>
      <vt:lpstr> Simulations of Electron Detection Systematic Errors for a UCNA+ Experiment</vt:lpstr>
      <vt:lpstr>Angular Correlations</vt:lpstr>
      <vt:lpstr>Angular Correlations</vt:lpstr>
      <vt:lpstr>Angular Correlations</vt:lpstr>
      <vt:lpstr>From UCNA to UCNA +  </vt:lpstr>
      <vt:lpstr>From UCNA to UCNA +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Collaboration (from Maninder)</vt:lpstr>
      <vt:lpstr>BACK UP SLIDES</vt:lpstr>
      <vt:lpstr>Geant4 representation of the geometry  </vt:lpstr>
      <vt:lpstr>PowerPoint Presentation</vt:lpstr>
      <vt:lpstr>Type 0 events </vt:lpstr>
      <vt:lpstr>PowerPoint Presentation</vt:lpstr>
      <vt:lpstr>PowerPoint Presentation</vt:lpstr>
      <vt:lpstr>PowerPoint Presentation</vt:lpstr>
    </vt:vector>
  </TitlesOfParts>
  <Company>University of Kentucky Public Relations &amp;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Katy Bennett</dc:creator>
  <cp:lastModifiedBy>Gupta, Rashika</cp:lastModifiedBy>
  <cp:revision>6</cp:revision>
  <dcterms:created xsi:type="dcterms:W3CDTF">2016-03-31T18:24:25Z</dcterms:created>
  <dcterms:modified xsi:type="dcterms:W3CDTF">2024-08-27T14:07:31Z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0x01010005AB798407575D4D95C06CA96D58E75E</vt:lpwstr>
  </property>
</Properties>
</file>